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660" r:id="rId5"/>
    <p:sldMasterId id="2147483648" r:id="rId6"/>
  </p:sldMasterIdLst>
  <p:notesMasterIdLst>
    <p:notesMasterId r:id="rId32"/>
  </p:notesMasterIdLst>
  <p:sldIdLst>
    <p:sldId id="383" r:id="rId7"/>
    <p:sldId id="427" r:id="rId8"/>
    <p:sldId id="274" r:id="rId9"/>
    <p:sldId id="409" r:id="rId10"/>
    <p:sldId id="432" r:id="rId11"/>
    <p:sldId id="431" r:id="rId12"/>
    <p:sldId id="430" r:id="rId13"/>
    <p:sldId id="433" r:id="rId14"/>
    <p:sldId id="396" r:id="rId15"/>
    <p:sldId id="416" r:id="rId16"/>
    <p:sldId id="414" r:id="rId17"/>
    <p:sldId id="411" r:id="rId18"/>
    <p:sldId id="415" r:id="rId19"/>
    <p:sldId id="417" r:id="rId20"/>
    <p:sldId id="424" r:id="rId21"/>
    <p:sldId id="425" r:id="rId22"/>
    <p:sldId id="426" r:id="rId23"/>
    <p:sldId id="403" r:id="rId24"/>
    <p:sldId id="419" r:id="rId25"/>
    <p:sldId id="359" r:id="rId26"/>
    <p:sldId id="407" r:id="rId27"/>
    <p:sldId id="422" r:id="rId28"/>
    <p:sldId id="428" r:id="rId29"/>
    <p:sldId id="435" r:id="rId30"/>
    <p:sldId id="434" r:id="rId3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Warthoe" initials="TW" lastIdx="1" clrIdx="0">
    <p:extLst>
      <p:ext uri="{19B8F6BF-5375-455C-9EA6-DF929625EA0E}">
        <p15:presenceInfo xmlns:p15="http://schemas.microsoft.com/office/powerpoint/2012/main" userId="S::tw@egoo.health::b0b911b5-0fd2-4cfa-9abd-a6802c817d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BBE"/>
    <a:srgbClr val="3F3F3F"/>
    <a:srgbClr val="FD79A8"/>
    <a:srgbClr val="B2BEC3"/>
    <a:srgbClr val="74B9FF"/>
    <a:srgbClr val="41A5FF"/>
    <a:srgbClr val="81ECEC"/>
    <a:srgbClr val="A29BFE"/>
    <a:srgbClr val="42DBBE"/>
    <a:srgbClr val="FE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 autoAdjust="0"/>
    <p:restoredTop sz="92640"/>
  </p:normalViewPr>
  <p:slideViewPr>
    <p:cSldViewPr snapToGrid="0" snapToObjects="1">
      <p:cViewPr varScale="1">
        <p:scale>
          <a:sx n="114" d="100"/>
          <a:sy n="114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C61E-1150-F946-85F4-9D4DF3E4D24F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A79B5-AC91-8344-A87F-27C00D0E7DD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37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Viruses</a:t>
            </a:r>
            <a:r>
              <a:rPr lang="sv-SE" dirty="0"/>
              <a:t> and </a:t>
            </a:r>
            <a:r>
              <a:rPr lang="sv-SE" dirty="0" err="1"/>
              <a:t>bacteria</a:t>
            </a:r>
            <a:r>
              <a:rPr lang="sv-SE" dirty="0"/>
              <a:t> </a:t>
            </a:r>
            <a:r>
              <a:rPr lang="sv-SE" dirty="0" err="1"/>
              <a:t>epidemic</a:t>
            </a:r>
            <a:r>
              <a:rPr lang="sv-SE" dirty="0"/>
              <a:t> and </a:t>
            </a:r>
            <a:r>
              <a:rPr lang="sv-SE" dirty="0" err="1"/>
              <a:t>pandemics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to </a:t>
            </a:r>
            <a:r>
              <a:rPr lang="sv-SE" dirty="0" err="1"/>
              <a:t>appear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, in a </a:t>
            </a:r>
            <a:r>
              <a:rPr lang="sv-SE" dirty="0" err="1"/>
              <a:t>smaller</a:t>
            </a:r>
            <a:r>
              <a:rPr lang="sv-SE" dirty="0"/>
              <a:t> or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and in different formats. </a:t>
            </a:r>
            <a:r>
              <a:rPr lang="sv-SE" dirty="0" err="1"/>
              <a:t>Therefore</a:t>
            </a:r>
            <a:r>
              <a:rPr lang="sv-SE" dirty="0"/>
              <a:t>, given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diagnostics</a:t>
            </a:r>
            <a:r>
              <a:rPr lang="sv-SE" dirty="0"/>
              <a:t> and prognostic solutions for </a:t>
            </a:r>
            <a:r>
              <a:rPr lang="sv-SE" dirty="0" err="1"/>
              <a:t>decentral</a:t>
            </a:r>
            <a:r>
              <a:rPr lang="sv-SE" dirty="0"/>
              <a:t> or </a:t>
            </a:r>
            <a:r>
              <a:rPr lang="sv-SE" dirty="0" err="1"/>
              <a:t>home-use</a:t>
            </a:r>
            <a:r>
              <a:rPr lang="sv-SE" dirty="0"/>
              <a:t> </a:t>
            </a:r>
            <a:r>
              <a:rPr lang="sv-SE" dirty="0" err="1"/>
              <a:t>self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it as a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job</a:t>
            </a:r>
            <a:r>
              <a:rPr lang="sv-SE" dirty="0"/>
              <a:t> to be ready.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16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76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04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23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270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77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76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572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82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878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17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Viruses</a:t>
            </a:r>
            <a:r>
              <a:rPr lang="sv-SE" dirty="0"/>
              <a:t> and </a:t>
            </a:r>
            <a:r>
              <a:rPr lang="sv-SE" dirty="0" err="1"/>
              <a:t>bacteria</a:t>
            </a:r>
            <a:r>
              <a:rPr lang="sv-SE" dirty="0"/>
              <a:t> </a:t>
            </a:r>
            <a:r>
              <a:rPr lang="sv-SE" dirty="0" err="1"/>
              <a:t>epidemic</a:t>
            </a:r>
            <a:r>
              <a:rPr lang="sv-SE" dirty="0"/>
              <a:t> and </a:t>
            </a:r>
            <a:r>
              <a:rPr lang="sv-SE" dirty="0" err="1"/>
              <a:t>pandemics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to </a:t>
            </a:r>
            <a:r>
              <a:rPr lang="sv-SE" dirty="0" err="1"/>
              <a:t>appear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, in a </a:t>
            </a:r>
            <a:r>
              <a:rPr lang="sv-SE" dirty="0" err="1"/>
              <a:t>smaller</a:t>
            </a:r>
            <a:r>
              <a:rPr lang="sv-SE" dirty="0"/>
              <a:t> or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and in different formats. </a:t>
            </a:r>
            <a:r>
              <a:rPr lang="sv-SE" dirty="0" err="1"/>
              <a:t>Therefore</a:t>
            </a:r>
            <a:r>
              <a:rPr lang="sv-SE" dirty="0"/>
              <a:t>, given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diagnostics</a:t>
            </a:r>
            <a:r>
              <a:rPr lang="sv-SE" dirty="0"/>
              <a:t> and prognostic solutions for </a:t>
            </a:r>
            <a:r>
              <a:rPr lang="sv-SE" dirty="0" err="1"/>
              <a:t>decentral</a:t>
            </a:r>
            <a:r>
              <a:rPr lang="sv-SE" dirty="0"/>
              <a:t> or </a:t>
            </a:r>
            <a:r>
              <a:rPr lang="sv-SE" dirty="0" err="1"/>
              <a:t>home-use</a:t>
            </a:r>
            <a:r>
              <a:rPr lang="sv-SE" dirty="0"/>
              <a:t> </a:t>
            </a:r>
            <a:r>
              <a:rPr lang="sv-SE" dirty="0" err="1"/>
              <a:t>self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it as a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job</a:t>
            </a:r>
            <a:r>
              <a:rPr lang="sv-SE" dirty="0"/>
              <a:t> to be ready.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922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22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721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87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Viruses</a:t>
            </a:r>
            <a:r>
              <a:rPr lang="sv-SE" dirty="0"/>
              <a:t> and </a:t>
            </a:r>
            <a:r>
              <a:rPr lang="sv-SE" dirty="0" err="1"/>
              <a:t>bacteria</a:t>
            </a:r>
            <a:r>
              <a:rPr lang="sv-SE" dirty="0"/>
              <a:t> </a:t>
            </a:r>
            <a:r>
              <a:rPr lang="sv-SE" dirty="0" err="1"/>
              <a:t>epidemic</a:t>
            </a:r>
            <a:r>
              <a:rPr lang="sv-SE" dirty="0"/>
              <a:t> and </a:t>
            </a:r>
            <a:r>
              <a:rPr lang="sv-SE" dirty="0" err="1"/>
              <a:t>pandemics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to </a:t>
            </a:r>
            <a:r>
              <a:rPr lang="sv-SE" dirty="0" err="1"/>
              <a:t>appear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, in a </a:t>
            </a:r>
            <a:r>
              <a:rPr lang="sv-SE" dirty="0" err="1"/>
              <a:t>smaller</a:t>
            </a:r>
            <a:r>
              <a:rPr lang="sv-SE" dirty="0"/>
              <a:t> or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and in different formats. </a:t>
            </a:r>
            <a:r>
              <a:rPr lang="sv-SE" dirty="0" err="1"/>
              <a:t>Therefore</a:t>
            </a:r>
            <a:r>
              <a:rPr lang="sv-SE" dirty="0"/>
              <a:t>, given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diagnostics</a:t>
            </a:r>
            <a:r>
              <a:rPr lang="sv-SE" dirty="0"/>
              <a:t> and prognostic solutions for </a:t>
            </a:r>
            <a:r>
              <a:rPr lang="sv-SE" dirty="0" err="1"/>
              <a:t>decentral</a:t>
            </a:r>
            <a:r>
              <a:rPr lang="sv-SE" dirty="0"/>
              <a:t> or </a:t>
            </a:r>
            <a:r>
              <a:rPr lang="sv-SE" dirty="0" err="1"/>
              <a:t>home-use</a:t>
            </a:r>
            <a:r>
              <a:rPr lang="sv-SE" dirty="0"/>
              <a:t> </a:t>
            </a:r>
            <a:r>
              <a:rPr lang="sv-SE" dirty="0" err="1"/>
              <a:t>self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it as a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job</a:t>
            </a:r>
            <a:r>
              <a:rPr lang="sv-SE" dirty="0"/>
              <a:t> to be ready.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80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6ADE-4FA0-1644-8A12-0095533F91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6ADE-4FA0-1644-8A12-0095533F91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6ADE-4FA0-1644-8A12-0095533F91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6ADE-4FA0-1644-8A12-0095533F91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17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A79B5-AC91-8344-A87F-27C00D0E7D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6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F2B74-8DD1-AC40-B5FE-1A1EBC312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FC9E80-42AA-C44B-AC03-6E44C15D0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CFB742-3E95-2747-8081-DDCB55AA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729-098D-1449-A6A9-D6BF248099DE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395760-D736-BE4D-84F9-32714D6A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BFA9B0-E04C-2B48-A2CB-CE0FC53C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26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0A38ED-8E20-B046-B0BF-680A65DB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DA5025F-E556-3C44-83B6-3FE5A628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2E99A3-B4DB-2848-B5CB-F721A185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38A8-408B-6B4F-9E38-6DBCECCBD564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476F30-C9D9-4F4A-952C-5049B6CC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182C28-D671-ED40-91C8-F858B5C8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9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7F3B224-3426-9F44-8617-0CF2BDC27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69F18F-5EC2-EF48-9784-99ED366FE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0516F4-6007-434B-9616-623E638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2C3D-4C1C-F74E-83D4-CFCDA987D0D5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82A644-F938-8549-944D-269FBFF7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B9EBBD-7EE4-2240-B00F-7214325C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4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9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Two seperat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2733" y="583215"/>
            <a:ext cx="11259802" cy="43002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077" baseline="0">
                <a:solidFill>
                  <a:srgbClr val="111028"/>
                </a:solidFill>
              </a:defRPr>
            </a:lvl1pPr>
          </a:lstStyle>
          <a:p>
            <a:r>
              <a:rPr lang="da-DK" dirty="0"/>
              <a:t>CLICK TO ADD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62735" y="1324058"/>
            <a:ext cx="5446027" cy="4710982"/>
          </a:xfrm>
        </p:spPr>
        <p:txBody>
          <a:bodyPr lIns="0" tIns="0" rIns="0" bIns="0">
            <a:normAutofit/>
          </a:bodyPr>
          <a:lstStyle>
            <a:lvl1pPr>
              <a:defRPr sz="1477">
                <a:solidFill>
                  <a:srgbClr val="111028"/>
                </a:solidFill>
              </a:defRPr>
            </a:lvl1pPr>
            <a:lvl2pPr>
              <a:defRPr sz="1477">
                <a:solidFill>
                  <a:srgbClr val="111028"/>
                </a:solidFill>
              </a:defRPr>
            </a:lvl2pPr>
            <a:lvl3pPr>
              <a:defRPr sz="1477">
                <a:solidFill>
                  <a:srgbClr val="111028"/>
                </a:solidFill>
              </a:defRPr>
            </a:lvl3pPr>
            <a:lvl4pPr>
              <a:defRPr sz="1477">
                <a:solidFill>
                  <a:srgbClr val="111028"/>
                </a:solidFill>
              </a:defRPr>
            </a:lvl4pPr>
            <a:lvl5pPr>
              <a:defRPr sz="1477">
                <a:solidFill>
                  <a:srgbClr val="111028"/>
                </a:solidFill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6276509" y="1324058"/>
            <a:ext cx="5446027" cy="4710982"/>
          </a:xfrm>
        </p:spPr>
        <p:txBody>
          <a:bodyPr lIns="0" tIns="0" rIns="0" bIns="0">
            <a:normAutofit/>
          </a:bodyPr>
          <a:lstStyle>
            <a:lvl1pPr>
              <a:defRPr sz="1477">
                <a:solidFill>
                  <a:srgbClr val="111028"/>
                </a:solidFill>
              </a:defRPr>
            </a:lvl1pPr>
            <a:lvl2pPr>
              <a:defRPr sz="1477">
                <a:solidFill>
                  <a:srgbClr val="111028"/>
                </a:solidFill>
              </a:defRPr>
            </a:lvl2pPr>
            <a:lvl3pPr>
              <a:defRPr sz="1477">
                <a:solidFill>
                  <a:srgbClr val="111028"/>
                </a:solidFill>
              </a:defRPr>
            </a:lvl3pPr>
            <a:lvl4pPr>
              <a:defRPr sz="1477">
                <a:solidFill>
                  <a:srgbClr val="111028"/>
                </a:solidFill>
              </a:defRPr>
            </a:lvl4pPr>
            <a:lvl5pPr>
              <a:defRPr sz="1477">
                <a:solidFill>
                  <a:srgbClr val="111028"/>
                </a:solidFill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08ED08-BB2F-0245-8F04-EEACD246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EFF6AF-5F00-A94B-AB8E-3DFF99D0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BC949-4690-CF45-A9B2-ED73630C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EC6D-A203-C243-A69B-CAC37C57D68D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A70300-FEB6-5F4A-9798-262E260B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C2E968-D582-9F41-9239-7D73BD10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2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7E83F-ECC0-E945-9849-BC786760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B133A8-2D0D-1D42-81F5-B30310DE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E798D8-EF1F-F947-B84D-B1DB1C0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197-14ED-F443-B434-1EFFDF09E05A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E58B35-9879-1D46-8C15-315713FC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C83FB8-7565-C544-AADB-93CD4374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94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C7DD9D-EC9B-1843-A879-91080C22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37D5F3-A04B-0D4C-8324-A1A04B4F4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89D468-D68E-954A-84AE-EEB94B01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A6B933-F08F-6A40-9100-FACE56C6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2F2A-D0F1-CB4E-B3AF-371A0E494BBC}" type="datetime1">
              <a:rPr lang="sv-SE" smtClean="0"/>
              <a:t>2021-11-30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ABB8D0-2068-2D43-8929-4314D8A1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ED4EC1-A496-2D4C-BC7E-44C94F80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5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0EFB12-AA64-E340-9241-A6760A7C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A7659A-3422-BD4F-A9CE-AE414E6C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4D28C3-BDA5-CF49-A1A0-9ADD2689D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95562C-426A-2D4B-A00E-95C7CDCA0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DB48ED-EC03-4E43-96E3-56722029A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45B3436-12C4-DD4E-A1A5-82D70DBA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786-3FA7-6A4B-9544-234CF81C3E8D}" type="datetime1">
              <a:rPr lang="sv-SE" smtClean="0"/>
              <a:t>2021-11-30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1F2ADF-48C1-EA4E-BF64-9A665DCE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7878F0-3EF0-CB49-BE0A-91595199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9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8875D-F7F9-2049-8B1E-B37C8FF7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49F1F83-881D-BC45-B905-A5B31509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0F4-1510-3B44-B642-7D4D6D43A87F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7D8D4E-C86B-6D48-9B8C-F065BDCA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8C700E-8BAA-DE41-A9CB-364BFACC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26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E2E876-F473-8C40-9886-80D4D740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4AD6-4EB3-2E48-8A0C-BD5282FFEDB1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7698C1-93E7-D041-A2AB-902C8EDF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87394A-F80F-8846-AD30-92BD4DD1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95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4D96B-CEC4-C34D-A194-F8A2B56A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69928F-BF09-3F47-A7AC-124FF317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037DFA-8A42-5545-9651-8497927A8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27E45B-D691-5E4C-B544-6E530481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FEB0-1954-3F47-80C1-F6F56D83AA71}" type="datetime1">
              <a:rPr lang="sv-SE" smtClean="0"/>
              <a:t>2021-11-30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BCAEEF-2D4E-214D-9345-0B98B04B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953AB8-AFE3-3541-8CBA-3529CC4A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D1502-D909-A044-8380-69FFA1F7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C2AAAD5-0318-FB44-92B4-A9A4C7E20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3100EB-08E9-CF41-8975-EA5EFFBF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4B9FB-D331-F547-99B1-C7708085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46D-92CB-D049-AE94-1045EE507C9D}" type="datetime1">
              <a:rPr lang="sv-SE" smtClean="0"/>
              <a:t>2021-11-30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5F349C-E2EB-BA4D-9204-6E6D999F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FDAD26-76C5-9D47-AE59-60418CC0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9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6E77B3-02D5-1C43-9A51-85509F0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F18D5F-669A-CC41-AFA9-2DCBED048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57551D-4370-8C47-8231-BD3AE82D3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C9B2-6D6C-E340-AAF9-37E4D4A01802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FE049D-ACB1-1E46-B037-2069D6B4D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BB1010-AF56-A940-B6B4-2606AB91E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43DBBE"/>
                </a:solidFill>
                <a:latin typeface="Avenir Next LT Pro" panose="020B0504020202020204" pitchFamily="34" charset="77"/>
              </a:defRPr>
            </a:lvl1pPr>
          </a:lstStyle>
          <a:p>
            <a:fld id="{060E4937-DC8A-1944-9D43-A1BC298E15E6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8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4336" y="480075"/>
            <a:ext cx="9360000" cy="3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‹nr.›</a:t>
            </a:fld>
            <a:endParaRPr lang="en-US" sz="900" dirty="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4863" y="-19547"/>
            <a:ext cx="1796716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12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16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6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6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3FC67CC-94D5-45F6-A42C-5B7BF2FDC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855" y="6427783"/>
            <a:ext cx="659187" cy="3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562722" rtl="0" eaLnBrk="1" latinLnBrk="0" hangingPunct="1">
        <a:spcBef>
          <a:spcPct val="0"/>
        </a:spcBef>
        <a:buNone/>
        <a:defRPr sz="3692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562722" rtl="0" eaLnBrk="1" latinLnBrk="0" hangingPunct="1">
        <a:spcBef>
          <a:spcPct val="20000"/>
        </a:spcBef>
        <a:buFont typeface="Arial"/>
        <a:buNone/>
        <a:defRPr sz="3939" kern="1200">
          <a:solidFill>
            <a:schemeClr val="tx1"/>
          </a:solidFill>
          <a:latin typeface="Arial"/>
          <a:ea typeface="+mn-ea"/>
          <a:cs typeface="Arial"/>
        </a:defRPr>
      </a:lvl1pPr>
      <a:lvl2pPr marL="562722" indent="0" algn="l" defTabSz="562722" rtl="0" eaLnBrk="1" latinLnBrk="0" hangingPunct="1">
        <a:spcBef>
          <a:spcPct val="20000"/>
        </a:spcBef>
        <a:buFont typeface="Arial"/>
        <a:buNone/>
        <a:defRPr sz="3446" kern="1200">
          <a:solidFill>
            <a:schemeClr val="tx1"/>
          </a:solidFill>
          <a:latin typeface="Arial"/>
          <a:ea typeface="+mn-ea"/>
          <a:cs typeface="Arial"/>
        </a:defRPr>
      </a:lvl2pPr>
      <a:lvl3pPr marL="1125444" indent="0" algn="l" defTabSz="562722" rtl="0" eaLnBrk="1" latinLnBrk="0" hangingPunct="1">
        <a:spcBef>
          <a:spcPct val="20000"/>
        </a:spcBef>
        <a:buFont typeface="Arial"/>
        <a:buNone/>
        <a:defRPr sz="2954" kern="1200">
          <a:solidFill>
            <a:schemeClr val="tx1"/>
          </a:solidFill>
          <a:latin typeface="Arial"/>
          <a:ea typeface="+mn-ea"/>
          <a:cs typeface="Arial"/>
        </a:defRPr>
      </a:lvl3pPr>
      <a:lvl4pPr marL="1688165" indent="0" algn="l" defTabSz="562722" rtl="0" eaLnBrk="1" latinLnBrk="0" hangingPunct="1">
        <a:spcBef>
          <a:spcPct val="20000"/>
        </a:spcBef>
        <a:buFont typeface="Arial"/>
        <a:buNone/>
        <a:defRPr sz="2462" kern="1200">
          <a:solidFill>
            <a:schemeClr val="tx1"/>
          </a:solidFill>
          <a:latin typeface="Arial"/>
          <a:ea typeface="+mn-ea"/>
          <a:cs typeface="Arial"/>
        </a:defRPr>
      </a:lvl4pPr>
      <a:lvl5pPr marL="2250887" indent="0" algn="l" defTabSz="562722" rtl="0" eaLnBrk="1" latinLnBrk="0" hangingPunct="1">
        <a:spcBef>
          <a:spcPct val="20000"/>
        </a:spcBef>
        <a:buFont typeface="Arial"/>
        <a:buNone/>
        <a:defRPr sz="2462" kern="1200">
          <a:solidFill>
            <a:schemeClr val="tx1"/>
          </a:solidFill>
          <a:latin typeface="Arial"/>
          <a:ea typeface="+mn-ea"/>
          <a:cs typeface="Arial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tiff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goo_med_hÃ¦nder_8155_ikke_centreret_.jp">
            <a:extLst>
              <a:ext uri="{FF2B5EF4-FFF2-40B4-BE49-F238E27FC236}">
                <a16:creationId xmlns:a16="http://schemas.microsoft.com/office/drawing/2014/main" id="{ED6BA003-CFCC-B944-9800-175E22CFF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FAFF7-8DCF-D940-A59F-D6EF09D39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6888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EF83F5-2D39-5045-83D8-C244D67D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33500" y="-1333500"/>
            <a:ext cx="6858000" cy="9525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2F22E7A-5CDD-0A43-8AB7-25AA963E29E0}"/>
              </a:ext>
            </a:extLst>
          </p:cNvPr>
          <p:cNvSpPr txBox="1"/>
          <p:nvPr/>
        </p:nvSpPr>
        <p:spPr>
          <a:xfrm>
            <a:off x="783044" y="1530559"/>
            <a:ext cx="6253918" cy="3426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MAKING CLINICAL-GRADE BIOMARKER DATA EASILY AND QUICKLY ACCESSIBLE.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11725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11" y="2416629"/>
            <a:ext cx="5010413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WHAT HAS QLIFE BEEN FOCUSED ON THE PAST 12 MONTHS?</a:t>
            </a:r>
            <a:endParaRPr lang="sv-SE" sz="2400" b="1" spc="-150" dirty="0">
              <a:solidFill>
                <a:srgbClr val="43DBBE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082534"/>
            <a:ext cx="5780823" cy="2694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Bringing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COVID PCR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capsule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market</a:t>
            </a:r>
          </a:p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COVID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sales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+35 MSEK</a:t>
            </a:r>
          </a:p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Technical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dossier for Egoo.Health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platform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                   (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foundation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for the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platform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)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Regulatory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requirements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(IVDR)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Software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domentation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(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heavy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)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Production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validation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(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heavy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)</a:t>
            </a:r>
          </a:p>
          <a:p>
            <a:pPr marL="171450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da-DK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277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11" y="2416629"/>
            <a:ext cx="5010413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WHAT ARE THE DEVELOPMENT STEPS THE NEXT 12 MONTHS?</a:t>
            </a:r>
            <a:endParaRPr lang="sv-SE" sz="2400" b="1" spc="-150" dirty="0">
              <a:solidFill>
                <a:srgbClr val="43DBBE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11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139554"/>
            <a:ext cx="5780823" cy="33005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CE-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Protocols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,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validation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and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clinical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trials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CRP and PKU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Pilot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productions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(12.000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capsules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per test to CE-mark)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Upgrade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technical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dossier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IVDR submission (6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months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)</a:t>
            </a: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Market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launch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R&amp;D start on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next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biomarker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</a:pPr>
            <a:endParaRPr lang="sv-SE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da-DK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sv-SE" sz="9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0540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11" y="2416629"/>
            <a:ext cx="5010413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WHEN WILL QLIFE HAVE AN APPROVED HOME-USE TEST?</a:t>
            </a:r>
            <a:endParaRPr lang="sv-SE" sz="2400" b="1" spc="-150" dirty="0">
              <a:solidFill>
                <a:srgbClr val="43DBBE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12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741366"/>
            <a:ext cx="5780823" cy="1376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CRP =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Oct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2022 – Mar 2023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PKU = Dec 2022 – May 2023</a:t>
            </a:r>
          </a:p>
          <a:p>
            <a:pPr marL="171450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da-DK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sv-SE" sz="9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82563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11" y="2416629"/>
            <a:ext cx="5010413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HOW MANY BIOMARKERS WILL QLIFE LAUNCH OVER THE NEXT 5 YEARS?</a:t>
            </a:r>
            <a:endParaRPr lang="sv-SE" sz="2400" b="1" spc="-150" dirty="0">
              <a:solidFill>
                <a:srgbClr val="43DBBE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13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341258"/>
            <a:ext cx="5780823" cy="2177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IMPORTANT: Fundamental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platform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approved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Realistical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target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1-2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biomarkers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/ per 18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months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5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years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plan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approx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= 5-10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biomarkers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approved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for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home-use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12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Investigating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biomarker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matrix </a:t>
            </a:r>
          </a:p>
          <a:p>
            <a:pPr marL="171450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da-DK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endParaRPr lang="sv-SE" sz="9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38817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3" y="2416629"/>
            <a:ext cx="5219992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WHAT ABOUT COVID PCR HOME-USE TEST?</a:t>
            </a:r>
            <a:endParaRPr lang="sv-SE" sz="2400" b="1" spc="-150" dirty="0">
              <a:solidFill>
                <a:srgbClr val="43DBBE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14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645026"/>
            <a:ext cx="537174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New market demand may open business case again – we are following opportunities as they arise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Prioritise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our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resources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Possibility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for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gaining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external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financing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continue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628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EF654E-C145-D644-BA3A-24F92405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4D707A6-D6B9-7141-9605-ABD2570D0078}"/>
              </a:ext>
            </a:extLst>
          </p:cNvPr>
          <p:cNvSpPr txBox="1">
            <a:spLocks/>
          </p:cNvSpPr>
          <p:nvPr/>
        </p:nvSpPr>
        <p:spPr>
          <a:xfrm>
            <a:off x="838200" y="859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PRODUCTION VOLUMES 2021</a:t>
            </a:r>
            <a:b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</a:b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STEADY INCREASE AND QUALITY INCREASE</a:t>
            </a: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9B602026-54A8-4FE4-AB42-4611D6204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45342"/>
              </p:ext>
            </p:extLst>
          </p:nvPr>
        </p:nvGraphicFramePr>
        <p:xfrm>
          <a:off x="1356673" y="2517436"/>
          <a:ext cx="9360000" cy="186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00">
                  <a:extLst>
                    <a:ext uri="{9D8B030D-6E8A-4147-A177-3AD203B41FA5}">
                      <a16:colId xmlns:a16="http://schemas.microsoft.com/office/drawing/2014/main" val="3094727857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2791783914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2401352810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3174736878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2181528432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5788001"/>
                    </a:ext>
                  </a:extLst>
                </a:gridCol>
              </a:tblGrid>
              <a:tr h="427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Units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45196"/>
                  </a:ext>
                </a:extLst>
              </a:tr>
              <a:tr h="427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Target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Device / </a:t>
                      </a:r>
                      <a:r>
                        <a:rPr lang="da-DK" sz="160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Capsule</a:t>
                      </a:r>
                      <a:endParaRPr lang="da-DK" sz="160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150 / 10.000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200 / 15.000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300 / 25.000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600 / 40.000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72560"/>
                  </a:ext>
                </a:extLst>
              </a:tr>
              <a:tr h="427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Actual</a:t>
                      </a:r>
                      <a:endParaRPr lang="da-DK" sz="160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Device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80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100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150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250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70505"/>
                  </a:ext>
                </a:extLst>
              </a:tr>
              <a:tr h="427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Actual</a:t>
                      </a:r>
                      <a:endParaRPr lang="da-DK" sz="160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Capsule</a:t>
                      </a:r>
                      <a:endParaRPr lang="da-DK" sz="160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8.000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12.000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20.000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40.000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7255"/>
                  </a:ext>
                </a:extLst>
              </a:tr>
            </a:tbl>
          </a:graphicData>
        </a:graphic>
      </p:graphicFrame>
      <p:sp>
        <p:nvSpPr>
          <p:cNvPr id="5" name="textruta 5">
            <a:extLst>
              <a:ext uri="{FF2B5EF4-FFF2-40B4-BE49-F238E27FC236}">
                <a16:creationId xmlns:a16="http://schemas.microsoft.com/office/drawing/2014/main" id="{60FF9BC2-50C9-4408-B300-F1430324FB74}"/>
              </a:ext>
            </a:extLst>
          </p:cNvPr>
          <p:cNvSpPr txBox="1"/>
          <p:nvPr/>
        </p:nvSpPr>
        <p:spPr>
          <a:xfrm>
            <a:off x="1300526" y="4779091"/>
            <a:ext cx="65841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Production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output to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sustain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sales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and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internal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studies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Higher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than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expected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ratio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of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capsule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usage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per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device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8686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1760482"/>
            <a:ext cx="5010413" cy="3337036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CAPSULE 3-YEAR PRODUCTION PLAN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EF654E-C145-D644-BA3A-24F92405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9F661B0-7412-6C47-8914-F7D23FF7EA38}"/>
              </a:ext>
            </a:extLst>
          </p:cNvPr>
          <p:cNvGraphicFramePr>
            <a:graphicFrameLocks noGrp="1"/>
          </p:cNvGraphicFramePr>
          <p:nvPr/>
        </p:nvGraphicFramePr>
        <p:xfrm>
          <a:off x="7310922" y="2459690"/>
          <a:ext cx="3903178" cy="19386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24593">
                  <a:extLst>
                    <a:ext uri="{9D8B030D-6E8A-4147-A177-3AD203B41FA5}">
                      <a16:colId xmlns:a16="http://schemas.microsoft.com/office/drawing/2014/main" val="927748092"/>
                    </a:ext>
                  </a:extLst>
                </a:gridCol>
                <a:gridCol w="1778585">
                  <a:extLst>
                    <a:ext uri="{9D8B030D-6E8A-4147-A177-3AD203B41FA5}">
                      <a16:colId xmlns:a16="http://schemas.microsoft.com/office/drawing/2014/main" val="593379843"/>
                    </a:ext>
                  </a:extLst>
                </a:gridCol>
              </a:tblGrid>
              <a:tr h="387724">
                <a:tc>
                  <a:txBody>
                    <a:bodyPr/>
                    <a:lstStyle/>
                    <a:p>
                      <a:pPr algn="l"/>
                      <a:endParaRPr lang="sv-SE" sz="1100" b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61272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 algn="l"/>
                      <a:endParaRPr lang="sv-SE" sz="1100" b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364154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7424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34677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100836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F5EE8CF-9304-1548-B17F-3D19C2017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78973"/>
              </p:ext>
            </p:extLst>
          </p:nvPr>
        </p:nvGraphicFramePr>
        <p:xfrm>
          <a:off x="6096000" y="2085490"/>
          <a:ext cx="4617100" cy="3535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7100">
                  <a:extLst>
                    <a:ext uri="{9D8B030D-6E8A-4147-A177-3AD203B41FA5}">
                      <a16:colId xmlns:a16="http://schemas.microsoft.com/office/drawing/2014/main" val="927748092"/>
                    </a:ext>
                  </a:extLst>
                </a:gridCol>
              </a:tblGrid>
              <a:tr h="3877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Current capsule production line is optimized to output of 20.000/month </a:t>
                      </a:r>
                      <a:r>
                        <a:rPr lang="sv-SE" sz="1600" b="1" kern="1200" spc="-150" noProof="0" dirty="0">
                          <a:solidFill>
                            <a:srgbClr val="43DBBE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JANUARY</a:t>
                      </a: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Current capsule production line replicates and 2-ways shifts </a:t>
                      </a:r>
                      <a:r>
                        <a:rPr lang="sv-SE" sz="1600" b="1" spc="-150" dirty="0">
                          <a:solidFill>
                            <a:srgbClr val="43DBBE"/>
                          </a:solidFill>
                          <a:latin typeface="Avenir Next LT Pro" panose="020B0504020202020204" pitchFamily="34" charset="77"/>
                        </a:rPr>
                        <a:t>PLANNED Q1 22 </a:t>
                      </a: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Adding semi-auto functionalities upstart in new facility (cannot start in current facilities) to reach 150.000 month </a:t>
                      </a:r>
                      <a:r>
                        <a:rPr lang="sv-SE" sz="1600" b="1" spc="-150" dirty="0">
                          <a:solidFill>
                            <a:srgbClr val="43DBBE"/>
                          </a:solidFill>
                          <a:latin typeface="Avenir Next LT Pro" panose="020B0504020202020204" pitchFamily="34" charset="77"/>
                        </a:rPr>
                        <a:t>PLANNED 22</a:t>
                      </a: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Projection on full automation plant runs parallel </a:t>
                      </a:r>
                      <a:r>
                        <a:rPr lang="sv-SE" sz="1600" b="1" spc="-150" dirty="0">
                          <a:solidFill>
                            <a:srgbClr val="43DBBE"/>
                          </a:solidFill>
                          <a:latin typeface="Avenir Next LT Pro" panose="020B0504020202020204" pitchFamily="34" charset="77"/>
                        </a:rPr>
                        <a:t>ON-GOING</a:t>
                      </a:r>
                      <a:endParaRPr lang="en-US" sz="16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noProof="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6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8641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EF654E-C145-D644-BA3A-24F92405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17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4D707A6-D6B9-7141-9605-ABD2570D0078}"/>
              </a:ext>
            </a:extLst>
          </p:cNvPr>
          <p:cNvSpPr txBox="1">
            <a:spLocks/>
          </p:cNvSpPr>
          <p:nvPr/>
        </p:nvSpPr>
        <p:spPr>
          <a:xfrm>
            <a:off x="838200" y="859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DEVICE 3-YEAR PRODUCTION PLAN</a:t>
            </a:r>
            <a:b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</a:b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OUTSOURCED TO CONTRACT PARTNER</a:t>
            </a:r>
          </a:p>
        </p:txBody>
      </p:sp>
      <p:graphicFrame>
        <p:nvGraphicFramePr>
          <p:cNvPr id="5" name="Objekt 2">
            <a:extLst>
              <a:ext uri="{FF2B5EF4-FFF2-40B4-BE49-F238E27FC236}">
                <a16:creationId xmlns:a16="http://schemas.microsoft.com/office/drawing/2014/main" id="{799FF98C-BEF8-4902-89B1-FCC783311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47269"/>
              </p:ext>
            </p:extLst>
          </p:nvPr>
        </p:nvGraphicFramePr>
        <p:xfrm>
          <a:off x="1863725" y="1993900"/>
          <a:ext cx="938053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Kalkylblad" r:id="rId4" imgW="6985000" imgH="2298700" progId="Excel.Sheet.12">
                  <p:embed/>
                </p:oleObj>
              </mc:Choice>
              <mc:Fallback>
                <p:oleObj name="Kalkylblad" r:id="rId4" imgW="6985000" imgH="2298700" progId="Excel.Sheet.12">
                  <p:embed/>
                  <p:pic>
                    <p:nvPicPr>
                      <p:cNvPr id="5" name="Objekt 2">
                        <a:extLst>
                          <a:ext uri="{FF2B5EF4-FFF2-40B4-BE49-F238E27FC236}">
                            <a16:creationId xmlns:a16="http://schemas.microsoft.com/office/drawing/2014/main" id="{799FF98C-BEF8-4902-89B1-FCC783311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725" y="1993900"/>
                        <a:ext cx="9380538" cy="30861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575B1676-0B94-4E32-BC1B-09EB959C285C}"/>
              </a:ext>
            </a:extLst>
          </p:cNvPr>
          <p:cNvSpPr txBox="1"/>
          <p:nvPr/>
        </p:nvSpPr>
        <p:spPr>
          <a:xfrm>
            <a:off x="2453831" y="5336745"/>
            <a:ext cx="5500086" cy="4201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Expected to reach phase 5 in 2022</a:t>
            </a:r>
          </a:p>
        </p:txBody>
      </p:sp>
    </p:spTree>
    <p:extLst>
      <p:ext uri="{BB962C8B-B14F-4D97-AF65-F5344CB8AC3E}">
        <p14:creationId xmlns:p14="http://schemas.microsoft.com/office/powerpoint/2010/main" val="921832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1842514"/>
          </a:xfrm>
        </p:spPr>
        <p:txBody>
          <a:bodyPr>
            <a:normAutofit/>
          </a:bodyPr>
          <a:lstStyle/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COOPERATION AIDIAN?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18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E0AD6E2-CF02-BE49-94BF-ED8F3D1EA8E7}"/>
              </a:ext>
            </a:extLst>
          </p:cNvPr>
          <p:cNvSpPr txBox="1"/>
          <p:nvPr/>
        </p:nvSpPr>
        <p:spPr>
          <a:xfrm>
            <a:off x="2636382" y="2443150"/>
            <a:ext cx="7038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Status? 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Can Qlife cancel the agreement if Aidian doesn’t reach the sales goal?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Which markets are you present in via Aidian today? Which are the most important markets?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Which clients and channels are Aidian focused on</a:t>
            </a:r>
          </a:p>
        </p:txBody>
      </p:sp>
    </p:spTree>
    <p:extLst>
      <p:ext uri="{BB962C8B-B14F-4D97-AF65-F5344CB8AC3E}">
        <p14:creationId xmlns:p14="http://schemas.microsoft.com/office/powerpoint/2010/main" val="41142535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3" y="2416629"/>
            <a:ext cx="5219992" cy="2024742"/>
          </a:xfrm>
        </p:spPr>
        <p:txBody>
          <a:bodyPr>
            <a:noAutofit/>
          </a:bodyPr>
          <a:lstStyle/>
          <a:p>
            <a:pPr algn="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HOW DO QLIFE SEE THE MARKET FOR HOME-USE BLOOD TESTING DEVELOP?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19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7" y="2645025"/>
            <a:ext cx="439884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Many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reports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point in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that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direction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da-DK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However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, IVDR has made it more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difficult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da-DK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QLIFE is in a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good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position to </a:t>
            </a:r>
            <a:r>
              <a:rPr lang="da-DK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become</a:t>
            </a:r>
            <a:r>
              <a:rPr lang="da-DK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a firstmover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22128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F908259-3313-2149-8D94-6A104116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7E639CAC-57D8-8440-AF38-4728294300C4}"/>
              </a:ext>
            </a:extLst>
          </p:cNvPr>
          <p:cNvCxnSpPr>
            <a:cxnSpLocks/>
          </p:cNvCxnSpPr>
          <p:nvPr/>
        </p:nvCxnSpPr>
        <p:spPr>
          <a:xfrm flipV="1">
            <a:off x="2234749" y="3746729"/>
            <a:ext cx="7755383" cy="37044"/>
          </a:xfrm>
          <a:prstGeom prst="line">
            <a:avLst/>
          </a:prstGeom>
          <a:ln w="12700">
            <a:solidFill>
              <a:srgbClr val="42D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>
            <a:extLst>
              <a:ext uri="{FF2B5EF4-FFF2-40B4-BE49-F238E27FC236}">
                <a16:creationId xmlns:a16="http://schemas.microsoft.com/office/drawing/2014/main" id="{C0E17FFB-99E5-274D-ACDE-7F248CB0E6B1}"/>
              </a:ext>
            </a:extLst>
          </p:cNvPr>
          <p:cNvSpPr/>
          <p:nvPr/>
        </p:nvSpPr>
        <p:spPr>
          <a:xfrm>
            <a:off x="2212100" y="3732590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C48C8549-D32D-1A4D-9684-399B1972EDBE}"/>
              </a:ext>
            </a:extLst>
          </p:cNvPr>
          <p:cNvSpPr/>
          <p:nvPr/>
        </p:nvSpPr>
        <p:spPr>
          <a:xfrm>
            <a:off x="6072826" y="3723881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11">
            <a:extLst>
              <a:ext uri="{FF2B5EF4-FFF2-40B4-BE49-F238E27FC236}">
                <a16:creationId xmlns:a16="http://schemas.microsoft.com/office/drawing/2014/main" id="{C4963F9E-24E1-384D-B866-197895F018C7}"/>
              </a:ext>
            </a:extLst>
          </p:cNvPr>
          <p:cNvSpPr txBox="1"/>
          <p:nvPr/>
        </p:nvSpPr>
        <p:spPr>
          <a:xfrm>
            <a:off x="4849952" y="4021489"/>
            <a:ext cx="236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Chronic diseases and increase in ageing population</a:t>
            </a:r>
          </a:p>
        </p:txBody>
      </p:sp>
      <p:sp>
        <p:nvSpPr>
          <p:cNvPr id="42" name="textruta 11">
            <a:extLst>
              <a:ext uri="{FF2B5EF4-FFF2-40B4-BE49-F238E27FC236}">
                <a16:creationId xmlns:a16="http://schemas.microsoft.com/office/drawing/2014/main" id="{36FE00AD-0D5B-C642-98A7-AE66FB067FD8}"/>
              </a:ext>
            </a:extLst>
          </p:cNvPr>
          <p:cNvSpPr txBox="1"/>
          <p:nvPr/>
        </p:nvSpPr>
        <p:spPr>
          <a:xfrm>
            <a:off x="9049939" y="4041799"/>
            <a:ext cx="236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Growing health interest</a:t>
            </a:r>
          </a:p>
        </p:txBody>
      </p:sp>
      <p:sp>
        <p:nvSpPr>
          <p:cNvPr id="44" name="textruta 11">
            <a:extLst>
              <a:ext uri="{FF2B5EF4-FFF2-40B4-BE49-F238E27FC236}">
                <a16:creationId xmlns:a16="http://schemas.microsoft.com/office/drawing/2014/main" id="{E260C133-414F-6C43-9052-475C687C81EC}"/>
              </a:ext>
            </a:extLst>
          </p:cNvPr>
          <p:cNvSpPr txBox="1"/>
          <p:nvPr/>
        </p:nvSpPr>
        <p:spPr>
          <a:xfrm>
            <a:off x="1057312" y="4033065"/>
            <a:ext cx="236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Healthcare </a:t>
            </a:r>
            <a:r>
              <a:rPr lang="en-US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decentralisation</a:t>
            </a: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Rubrik 1">
            <a:extLst>
              <a:ext uri="{FF2B5EF4-FFF2-40B4-BE49-F238E27FC236}">
                <a16:creationId xmlns:a16="http://schemas.microsoft.com/office/drawing/2014/main" id="{320D7C6D-D349-824D-8CFD-6A4C2D4BCD49}"/>
              </a:ext>
            </a:extLst>
          </p:cNvPr>
          <p:cNvSpPr txBox="1">
            <a:spLocks/>
          </p:cNvSpPr>
          <p:nvPr/>
        </p:nvSpPr>
        <p:spPr>
          <a:xfrm>
            <a:off x="838200" y="85911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TRENDS</a:t>
            </a:r>
          </a:p>
        </p:txBody>
      </p:sp>
      <p:sp>
        <p:nvSpPr>
          <p:cNvPr id="23" name="Ellips 30">
            <a:extLst>
              <a:ext uri="{FF2B5EF4-FFF2-40B4-BE49-F238E27FC236}">
                <a16:creationId xmlns:a16="http://schemas.microsoft.com/office/drawing/2014/main" id="{56CDDC74-1B34-414C-942E-260413745E8F}"/>
              </a:ext>
            </a:extLst>
          </p:cNvPr>
          <p:cNvSpPr/>
          <p:nvPr/>
        </p:nvSpPr>
        <p:spPr>
          <a:xfrm>
            <a:off x="9978624" y="3693395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oup 27">
            <a:extLst>
              <a:ext uri="{FF2B5EF4-FFF2-40B4-BE49-F238E27FC236}">
                <a16:creationId xmlns:a16="http://schemas.microsoft.com/office/drawing/2014/main" id="{72EB0515-BA0B-4991-A9E5-3ED36C3D096C}"/>
              </a:ext>
            </a:extLst>
          </p:cNvPr>
          <p:cNvGrpSpPr/>
          <p:nvPr/>
        </p:nvGrpSpPr>
        <p:grpSpPr>
          <a:xfrm>
            <a:off x="4399587" y="2458525"/>
            <a:ext cx="3422238" cy="1077531"/>
            <a:chOff x="1516866" y="1430386"/>
            <a:chExt cx="2186686" cy="720421"/>
          </a:xfrm>
          <a:solidFill>
            <a:srgbClr val="43DBBE"/>
          </a:solidFill>
        </p:grpSpPr>
        <p:pic>
          <p:nvPicPr>
            <p:cNvPr id="16" name="Graphic 13" descr="Family with girl">
              <a:extLst>
                <a:ext uri="{FF2B5EF4-FFF2-40B4-BE49-F238E27FC236}">
                  <a16:creationId xmlns:a16="http://schemas.microsoft.com/office/drawing/2014/main" id="{EF3770A7-3550-49E0-A572-AE37BF04E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6315" y="1430386"/>
              <a:ext cx="767237" cy="720421"/>
            </a:xfrm>
            <a:prstGeom prst="rect">
              <a:avLst/>
            </a:prstGeom>
          </p:spPr>
        </p:pic>
        <p:pic>
          <p:nvPicPr>
            <p:cNvPr id="17" name="Graphic 15" descr="Person with Cane">
              <a:extLst>
                <a:ext uri="{FF2B5EF4-FFF2-40B4-BE49-F238E27FC236}">
                  <a16:creationId xmlns:a16="http://schemas.microsoft.com/office/drawing/2014/main" id="{03F177A4-F816-4F67-85FC-2B638ECF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3794" y="1462207"/>
              <a:ext cx="670505" cy="670504"/>
            </a:xfrm>
            <a:prstGeom prst="rect">
              <a:avLst/>
            </a:prstGeom>
          </p:spPr>
        </p:pic>
        <p:pic>
          <p:nvPicPr>
            <p:cNvPr id="18" name="Graphic 17" descr="Parent and Baby">
              <a:extLst>
                <a:ext uri="{FF2B5EF4-FFF2-40B4-BE49-F238E27FC236}">
                  <a16:creationId xmlns:a16="http://schemas.microsoft.com/office/drawing/2014/main" id="{5CAE19D9-B5C8-4513-84CB-655DDA31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6866" y="1449612"/>
              <a:ext cx="670505" cy="670505"/>
            </a:xfrm>
            <a:prstGeom prst="rect">
              <a:avLst/>
            </a:prstGeom>
          </p:spPr>
        </p:pic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0C65DAC3-445C-4C66-A74B-804AA3CCC98A}"/>
              </a:ext>
            </a:extLst>
          </p:cNvPr>
          <p:cNvGrpSpPr/>
          <p:nvPr/>
        </p:nvGrpSpPr>
        <p:grpSpPr>
          <a:xfrm>
            <a:off x="983889" y="2523862"/>
            <a:ext cx="2429794" cy="1012194"/>
            <a:chOff x="8859242" y="1338844"/>
            <a:chExt cx="2039368" cy="1176321"/>
          </a:xfrm>
        </p:grpSpPr>
        <p:pic>
          <p:nvPicPr>
            <p:cNvPr id="20" name="Graphic 7" descr="Building">
              <a:extLst>
                <a:ext uri="{FF2B5EF4-FFF2-40B4-BE49-F238E27FC236}">
                  <a16:creationId xmlns:a16="http://schemas.microsoft.com/office/drawing/2014/main" id="{D477A397-5E24-40F5-B6F6-7CF75A4D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59242" y="1469804"/>
              <a:ext cx="914400" cy="914400"/>
            </a:xfrm>
            <a:prstGeom prst="rect">
              <a:avLst/>
            </a:prstGeom>
          </p:spPr>
        </p:pic>
        <p:pic>
          <p:nvPicPr>
            <p:cNvPr id="21" name="Graphic 19" descr="City">
              <a:extLst>
                <a:ext uri="{FF2B5EF4-FFF2-40B4-BE49-F238E27FC236}">
                  <a16:creationId xmlns:a16="http://schemas.microsoft.com/office/drawing/2014/main" id="{66BD1A86-52B8-403D-9813-53A465A0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22289" y="1338844"/>
              <a:ext cx="1176321" cy="1176321"/>
            </a:xfrm>
            <a:prstGeom prst="rect">
              <a:avLst/>
            </a:prstGeom>
          </p:spPr>
        </p:pic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804F282A-66C9-4AA1-A8E9-69550D45ACC4}"/>
                </a:ext>
              </a:extLst>
            </p:cNvPr>
            <p:cNvGrpSpPr/>
            <p:nvPr/>
          </p:nvGrpSpPr>
          <p:grpSpPr>
            <a:xfrm>
              <a:off x="9138743" y="1616741"/>
              <a:ext cx="360002" cy="360000"/>
              <a:chOff x="9027876" y="1672017"/>
              <a:chExt cx="518448" cy="518445"/>
            </a:xfrm>
          </p:grpSpPr>
          <p:sp>
            <p:nvSpPr>
              <p:cNvPr id="24" name="Oval 22">
                <a:extLst>
                  <a:ext uri="{FF2B5EF4-FFF2-40B4-BE49-F238E27FC236}">
                    <a16:creationId xmlns:a16="http://schemas.microsoft.com/office/drawing/2014/main" id="{DF85078F-434D-4D57-8A9A-B019AAC34C84}"/>
                  </a:ext>
                </a:extLst>
              </p:cNvPr>
              <p:cNvSpPr/>
              <p:nvPr/>
            </p:nvSpPr>
            <p:spPr>
              <a:xfrm>
                <a:off x="9038917" y="1698818"/>
                <a:ext cx="464836" cy="466599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43DB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Graphic 11" descr="Medical">
                <a:extLst>
                  <a:ext uri="{FF2B5EF4-FFF2-40B4-BE49-F238E27FC236}">
                    <a16:creationId xmlns:a16="http://schemas.microsoft.com/office/drawing/2014/main" id="{7C637733-72C6-4A7D-B28A-48C43D773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27876" y="1672017"/>
                <a:ext cx="518448" cy="518445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0C6048-9EDF-7C47-9B6A-808440DB41A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266" y="2394991"/>
            <a:ext cx="1753534" cy="1083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3A7AE-F2AB-7A49-BD52-FF81E8DA8F33}"/>
              </a:ext>
            </a:extLst>
          </p:cNvPr>
          <p:cNvSpPr/>
          <p:nvPr/>
        </p:nvSpPr>
        <p:spPr>
          <a:xfrm>
            <a:off x="2851925" y="2245636"/>
            <a:ext cx="497562" cy="497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F4C6A-5E1C-A34F-B451-5B2D98F4E165}"/>
              </a:ext>
            </a:extLst>
          </p:cNvPr>
          <p:cNvSpPr/>
          <p:nvPr/>
        </p:nvSpPr>
        <p:spPr>
          <a:xfrm flipH="1">
            <a:off x="1477050" y="3220278"/>
            <a:ext cx="831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1532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20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640104B-7841-C04C-9471-290FC33B1A50}"/>
              </a:ext>
            </a:extLst>
          </p:cNvPr>
          <p:cNvSpPr txBox="1">
            <a:spLocks/>
          </p:cNvSpPr>
          <p:nvPr/>
        </p:nvSpPr>
        <p:spPr>
          <a:xfrm>
            <a:off x="3473669" y="859111"/>
            <a:ext cx="5244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THE UPSCALING JOURNEY</a:t>
            </a:r>
            <a:endParaRPr lang="sv-SE" sz="48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graphicFrame>
        <p:nvGraphicFramePr>
          <p:cNvPr id="36" name="Tabell 35">
            <a:extLst>
              <a:ext uri="{FF2B5EF4-FFF2-40B4-BE49-F238E27FC236}">
                <a16:creationId xmlns:a16="http://schemas.microsoft.com/office/drawing/2014/main" id="{D9773287-FC96-534A-B954-BE4EA3262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47171"/>
              </p:ext>
            </p:extLst>
          </p:nvPr>
        </p:nvGraphicFramePr>
        <p:xfrm>
          <a:off x="1963850" y="2184674"/>
          <a:ext cx="8771876" cy="26107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2969">
                  <a:extLst>
                    <a:ext uri="{9D8B030D-6E8A-4147-A177-3AD203B41FA5}">
                      <a16:colId xmlns:a16="http://schemas.microsoft.com/office/drawing/2014/main" val="841284100"/>
                    </a:ext>
                  </a:extLst>
                </a:gridCol>
                <a:gridCol w="2442101">
                  <a:extLst>
                    <a:ext uri="{9D8B030D-6E8A-4147-A177-3AD203B41FA5}">
                      <a16:colId xmlns:a16="http://schemas.microsoft.com/office/drawing/2014/main" val="2374314366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3530622438"/>
                    </a:ext>
                  </a:extLst>
                </a:gridCol>
                <a:gridCol w="1904146">
                  <a:extLst>
                    <a:ext uri="{9D8B030D-6E8A-4147-A177-3AD203B41FA5}">
                      <a16:colId xmlns:a16="http://schemas.microsoft.com/office/drawing/2014/main" val="1440907306"/>
                    </a:ext>
                  </a:extLst>
                </a:gridCol>
              </a:tblGrid>
              <a:tr h="665157">
                <a:tc>
                  <a:txBody>
                    <a:bodyPr/>
                    <a:lstStyle/>
                    <a:p>
                      <a:pPr algn="l"/>
                      <a:r>
                        <a:rPr lang="sv-SE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504020202020204" pitchFamily="34" charset="77"/>
                        </a:rPr>
                        <a:t>1. PRODUCT READINESS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504020202020204" pitchFamily="34" charset="77"/>
                        </a:rPr>
                        <a:t>2. BUILD-UP CLINICAL SALES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9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algn="l"/>
                      <a:r>
                        <a:rPr lang="sv-SE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504020202020204" pitchFamily="34" charset="77"/>
                        </a:rPr>
                        <a:t>3. MARKET-LEADING </a:t>
                      </a:r>
                    </a:p>
                    <a:p>
                      <a:pPr algn="l"/>
                      <a:r>
                        <a:rPr lang="sv-SE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504020202020204" pitchFamily="34" charset="77"/>
                        </a:rPr>
                        <a:t>POSITION IN PKU GLOBALLY 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algn="l"/>
                      <a:endParaRPr lang="sv-SE" sz="9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504020202020204" pitchFamily="34" charset="77"/>
                        </a:rPr>
                        <a:t>4.  PAVE THE WAY TO CONSUMER HEALTH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364154"/>
                  </a:ext>
                </a:extLst>
              </a:tr>
              <a:tr h="1945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CE-mark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of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core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Covid-19 PCR </a:t>
                      </a:r>
                      <a:b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</a:b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virus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biomarker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Receiving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patent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First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50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devices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sold to Danish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Infections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Disease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Agency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Product roll-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out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on-going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Build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KOL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customer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base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: </a:t>
                      </a:r>
                    </a:p>
                    <a:p>
                      <a:pPr algn="l"/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Hospitals,  institutions, </a:t>
                      </a:r>
                      <a:b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</a:b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speciality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fields</a:t>
                      </a:r>
                      <a:b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</a:br>
                      <a:b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</a:b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Scale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production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to at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least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be </a:t>
                      </a:r>
                      <a:b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</a:b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able</a:t>
                      </a:r>
                      <a:r>
                        <a:rPr lang="sv-SE" sz="1000" dirty="0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 to support </a:t>
                      </a:r>
                      <a:r>
                        <a:rPr lang="sv-SE" sz="1000" dirty="0" err="1">
                          <a:solidFill>
                            <a:srgbClr val="3F3F3F"/>
                          </a:solidFill>
                          <a:latin typeface="Avenir Next LT Pro" panose="020B0504020202020204" pitchFamily="34" charset="77"/>
                        </a:rPr>
                        <a:t>sales</a:t>
                      </a:r>
                      <a:endParaRPr lang="sv-SE" sz="10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3F3F3F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7424"/>
                  </a:ext>
                </a:extLst>
              </a:tr>
            </a:tbl>
          </a:graphicData>
        </a:graphic>
      </p:graphicFrame>
      <p:sp>
        <p:nvSpPr>
          <p:cNvPr id="5" name="Rätvinklig triangel 4">
            <a:extLst>
              <a:ext uri="{FF2B5EF4-FFF2-40B4-BE49-F238E27FC236}">
                <a16:creationId xmlns:a16="http://schemas.microsoft.com/office/drawing/2014/main" id="{7F9FB99E-BBBD-1444-A3DF-7F55F768B8C3}"/>
              </a:ext>
            </a:extLst>
          </p:cNvPr>
          <p:cNvSpPr/>
          <p:nvPr/>
        </p:nvSpPr>
        <p:spPr>
          <a:xfrm flipH="1">
            <a:off x="1937479" y="3080085"/>
            <a:ext cx="8745234" cy="202199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på samma sida 5">
            <a:extLst>
              <a:ext uri="{FF2B5EF4-FFF2-40B4-BE49-F238E27FC236}">
                <a16:creationId xmlns:a16="http://schemas.microsoft.com/office/drawing/2014/main" id="{2DC6D973-2B5A-4844-A439-89038422E04C}"/>
              </a:ext>
            </a:extLst>
          </p:cNvPr>
          <p:cNvSpPr/>
          <p:nvPr/>
        </p:nvSpPr>
        <p:spPr>
          <a:xfrm>
            <a:off x="2047343" y="4499811"/>
            <a:ext cx="1735200" cy="602272"/>
          </a:xfrm>
          <a:prstGeom prst="round2SameRect">
            <a:avLst>
              <a:gd name="adj1" fmla="val 8676"/>
              <a:gd name="adj2" fmla="val 0"/>
            </a:avLst>
          </a:prstGeom>
          <a:solidFill>
            <a:srgbClr val="43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Avenir Next LT Pro" panose="020B0504020202020204" pitchFamily="34" charset="77"/>
              </a:rPr>
              <a:t>Go-to-market</a:t>
            </a:r>
          </a:p>
        </p:txBody>
      </p:sp>
      <p:sp>
        <p:nvSpPr>
          <p:cNvPr id="60" name="Rektangel med rundade hörn på samma sida 59">
            <a:extLst>
              <a:ext uri="{FF2B5EF4-FFF2-40B4-BE49-F238E27FC236}">
                <a16:creationId xmlns:a16="http://schemas.microsoft.com/office/drawing/2014/main" id="{E68B936F-32CD-094E-B93D-49EC4CFDD8E8}"/>
              </a:ext>
            </a:extLst>
          </p:cNvPr>
          <p:cNvSpPr/>
          <p:nvPr/>
        </p:nvSpPr>
        <p:spPr>
          <a:xfrm>
            <a:off x="4316821" y="3962400"/>
            <a:ext cx="1735200" cy="1139683"/>
          </a:xfrm>
          <a:prstGeom prst="round2SameRect">
            <a:avLst>
              <a:gd name="adj1" fmla="val 6110"/>
              <a:gd name="adj2" fmla="val 0"/>
            </a:avLst>
          </a:prstGeom>
          <a:solidFill>
            <a:srgbClr val="FD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latin typeface="Avenir Next LT Pro" panose="020B0504020202020204" pitchFamily="34" charset="77"/>
            </a:endParaRPr>
          </a:p>
        </p:txBody>
      </p:sp>
      <p:sp>
        <p:nvSpPr>
          <p:cNvPr id="64" name="Rektangel med rundade hörn på samma sida 63">
            <a:extLst>
              <a:ext uri="{FF2B5EF4-FFF2-40B4-BE49-F238E27FC236}">
                <a16:creationId xmlns:a16="http://schemas.microsoft.com/office/drawing/2014/main" id="{FE9FC113-6E4E-BC48-ACD2-7351C7117B7D}"/>
              </a:ext>
            </a:extLst>
          </p:cNvPr>
          <p:cNvSpPr/>
          <p:nvPr/>
        </p:nvSpPr>
        <p:spPr>
          <a:xfrm>
            <a:off x="6587331" y="2863516"/>
            <a:ext cx="1735200" cy="2238567"/>
          </a:xfrm>
          <a:prstGeom prst="round2SameRect">
            <a:avLst>
              <a:gd name="adj1" fmla="val 6110"/>
              <a:gd name="adj2" fmla="val 0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latin typeface="Avenir Next LT Pro" panose="020B0504020202020204" pitchFamily="34" charset="77"/>
            </a:endParaRPr>
          </a:p>
        </p:txBody>
      </p:sp>
      <p:sp>
        <p:nvSpPr>
          <p:cNvPr id="65" name="Rektangel med rundade hörn på samma sida 64">
            <a:extLst>
              <a:ext uri="{FF2B5EF4-FFF2-40B4-BE49-F238E27FC236}">
                <a16:creationId xmlns:a16="http://schemas.microsoft.com/office/drawing/2014/main" id="{40E55475-8957-7744-9DD0-50784F264762}"/>
              </a:ext>
            </a:extLst>
          </p:cNvPr>
          <p:cNvSpPr/>
          <p:nvPr/>
        </p:nvSpPr>
        <p:spPr>
          <a:xfrm>
            <a:off x="8856809" y="2863516"/>
            <a:ext cx="1735200" cy="2238567"/>
          </a:xfrm>
          <a:prstGeom prst="round2SameRect">
            <a:avLst>
              <a:gd name="adj1" fmla="val 6110"/>
              <a:gd name="adj2" fmla="val 0"/>
            </a:avLst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latin typeface="Avenir Next LT Pro" panose="020B0504020202020204" pitchFamily="34" charset="77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90C24C0D-F70F-604B-9A8D-53309740B577}"/>
              </a:ext>
            </a:extLst>
          </p:cNvPr>
          <p:cNvSpPr txBox="1"/>
          <p:nvPr/>
        </p:nvSpPr>
        <p:spPr>
          <a:xfrm>
            <a:off x="6691604" y="3127202"/>
            <a:ext cx="173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 presence as preferred PKU </a:t>
            </a: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monitoring device  </a:t>
            </a:r>
          </a:p>
          <a:p>
            <a:endParaRPr lang="en-US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KOLs to use the Egoo.health platform</a:t>
            </a:r>
          </a:p>
          <a:p>
            <a:endParaRPr lang="en-US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Data integrations with </a:t>
            </a: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healthcare systems</a:t>
            </a:r>
          </a:p>
          <a:p>
            <a:endParaRPr lang="en-US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First PKU customers / user experience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049ECA75-F27A-B14C-850B-D2C49AEDB9A8}"/>
              </a:ext>
            </a:extLst>
          </p:cNvPr>
          <p:cNvSpPr txBox="1"/>
          <p:nvPr/>
        </p:nvSpPr>
        <p:spPr>
          <a:xfrm>
            <a:off x="8909821" y="3112496"/>
            <a:ext cx="173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Provide  a range </a:t>
            </a: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of tests for health and well-being biomarkers </a:t>
            </a:r>
          </a:p>
          <a:p>
            <a:endParaRPr lang="en-US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Build on our current network of COVID testing to establish presence across clinical retail settings </a:t>
            </a:r>
          </a:p>
          <a:p>
            <a:endParaRPr lang="en-US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D608F599-8171-C442-9448-ABA745AF0337}"/>
              </a:ext>
            </a:extLst>
          </p:cNvPr>
          <p:cNvSpPr txBox="1"/>
          <p:nvPr/>
        </p:nvSpPr>
        <p:spPr>
          <a:xfrm>
            <a:off x="4479632" y="4255242"/>
            <a:ext cx="1452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Build</a:t>
            </a:r>
            <a:r>
              <a:rPr lang="sv-SE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 </a:t>
            </a:r>
            <a:r>
              <a:rPr lang="sv-SE" sz="105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revenue</a:t>
            </a:r>
            <a:r>
              <a:rPr lang="sv-SE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 and  </a:t>
            </a:r>
            <a:r>
              <a:rPr lang="sv-SE" sz="105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outsource</a:t>
            </a:r>
            <a:r>
              <a:rPr lang="sv-SE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 </a:t>
            </a:r>
            <a:r>
              <a:rPr lang="sv-SE" sz="105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device</a:t>
            </a:r>
            <a:r>
              <a:rPr lang="sv-SE" sz="1050" dirty="0">
                <a:solidFill>
                  <a:schemeClr val="bg1"/>
                </a:solidFill>
                <a:latin typeface="Avenir Next LT Pro" panose="020B0504020202020204" pitchFamily="34" charset="77"/>
              </a:rPr>
              <a:t> </a:t>
            </a:r>
            <a:r>
              <a:rPr lang="sv-SE" sz="105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production</a:t>
            </a:r>
            <a:endParaRPr lang="sv-SE" sz="105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9" name="Femhörning 68">
            <a:extLst>
              <a:ext uri="{FF2B5EF4-FFF2-40B4-BE49-F238E27FC236}">
                <a16:creationId xmlns:a16="http://schemas.microsoft.com/office/drawing/2014/main" id="{132247C7-DF52-FA4B-9082-90F8A4B9BDB5}"/>
              </a:ext>
            </a:extLst>
          </p:cNvPr>
          <p:cNvSpPr/>
          <p:nvPr/>
        </p:nvSpPr>
        <p:spPr>
          <a:xfrm>
            <a:off x="1937478" y="5623093"/>
            <a:ext cx="1845066" cy="211835"/>
          </a:xfrm>
          <a:prstGeom prst="homePlat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Avenir Next LT Pro" panose="020B0504020202020204" pitchFamily="34" charset="77"/>
              </a:rPr>
              <a:t>2020</a:t>
            </a:r>
          </a:p>
        </p:txBody>
      </p:sp>
      <p:sp>
        <p:nvSpPr>
          <p:cNvPr id="70" name="Femhörning 69">
            <a:extLst>
              <a:ext uri="{FF2B5EF4-FFF2-40B4-BE49-F238E27FC236}">
                <a16:creationId xmlns:a16="http://schemas.microsoft.com/office/drawing/2014/main" id="{98A8EFE8-BD1D-AD49-8AC8-946B4AF6CA3B}"/>
              </a:ext>
            </a:extLst>
          </p:cNvPr>
          <p:cNvSpPr/>
          <p:nvPr/>
        </p:nvSpPr>
        <p:spPr>
          <a:xfrm>
            <a:off x="4316821" y="5623093"/>
            <a:ext cx="1735200" cy="211835"/>
          </a:xfrm>
          <a:prstGeom prst="homePlat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Avenir Next LT Pro" panose="020B0504020202020204" pitchFamily="34" charset="77"/>
              </a:rPr>
              <a:t>2021</a:t>
            </a:r>
          </a:p>
        </p:txBody>
      </p:sp>
      <p:sp>
        <p:nvSpPr>
          <p:cNvPr id="71" name="Femhörning 70">
            <a:extLst>
              <a:ext uri="{FF2B5EF4-FFF2-40B4-BE49-F238E27FC236}">
                <a16:creationId xmlns:a16="http://schemas.microsoft.com/office/drawing/2014/main" id="{B2B303D9-A474-1E48-BEE9-60A9983205C6}"/>
              </a:ext>
            </a:extLst>
          </p:cNvPr>
          <p:cNvSpPr/>
          <p:nvPr/>
        </p:nvSpPr>
        <p:spPr>
          <a:xfrm>
            <a:off x="6587331" y="5623093"/>
            <a:ext cx="4095382" cy="211835"/>
          </a:xfrm>
          <a:prstGeom prst="homePlat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Avenir Next LT Pro" panose="020B0504020202020204" pitchFamily="34" charset="77"/>
              </a:rPr>
              <a:t>2022-2024</a:t>
            </a:r>
          </a:p>
        </p:txBody>
      </p:sp>
      <p:sp>
        <p:nvSpPr>
          <p:cNvPr id="72" name="Femhörning 71">
            <a:extLst>
              <a:ext uri="{FF2B5EF4-FFF2-40B4-BE49-F238E27FC236}">
                <a16:creationId xmlns:a16="http://schemas.microsoft.com/office/drawing/2014/main" id="{6B688E37-8590-064B-862C-E69CCD1AF8F7}"/>
              </a:ext>
            </a:extLst>
          </p:cNvPr>
          <p:cNvSpPr/>
          <p:nvPr/>
        </p:nvSpPr>
        <p:spPr>
          <a:xfrm>
            <a:off x="1937478" y="5143821"/>
            <a:ext cx="8745235" cy="21183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Becoming</a:t>
            </a:r>
            <a:r>
              <a:rPr lang="sv-SE" sz="10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ready for </a:t>
            </a:r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consumer</a:t>
            </a:r>
            <a:r>
              <a:rPr lang="sv-SE" sz="10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retail</a:t>
            </a:r>
            <a:endParaRPr lang="sv-SE" sz="10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3" name="Femhörning 72">
            <a:extLst>
              <a:ext uri="{FF2B5EF4-FFF2-40B4-BE49-F238E27FC236}">
                <a16:creationId xmlns:a16="http://schemas.microsoft.com/office/drawing/2014/main" id="{1C3EA0D9-27C1-9A4E-9114-3C90E27BA11B}"/>
              </a:ext>
            </a:extLst>
          </p:cNvPr>
          <p:cNvSpPr/>
          <p:nvPr/>
        </p:nvSpPr>
        <p:spPr>
          <a:xfrm>
            <a:off x="1937478" y="5383457"/>
            <a:ext cx="8745236" cy="21183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Expanding</a:t>
            </a:r>
            <a:r>
              <a:rPr lang="sv-SE" sz="10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range</a:t>
            </a:r>
            <a:r>
              <a:rPr lang="sv-SE" sz="10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of</a:t>
            </a:r>
            <a:r>
              <a:rPr lang="sv-SE" sz="10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0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biomarkers</a:t>
            </a:r>
            <a:endParaRPr lang="sv-SE" sz="10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65C53F39-9AF9-9649-86E2-AB7E29E9E6F1}"/>
              </a:ext>
            </a:extLst>
          </p:cNvPr>
          <p:cNvSpPr txBox="1"/>
          <p:nvPr/>
        </p:nvSpPr>
        <p:spPr>
          <a:xfrm>
            <a:off x="10645021" y="3038347"/>
            <a:ext cx="753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REVENUE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C430F5-BD0D-4734-926D-F8F9ED9C68A0}"/>
              </a:ext>
            </a:extLst>
          </p:cNvPr>
          <p:cNvSpPr/>
          <p:nvPr/>
        </p:nvSpPr>
        <p:spPr>
          <a:xfrm>
            <a:off x="1781174" y="2341646"/>
            <a:ext cx="4585655" cy="3834063"/>
          </a:xfrm>
          <a:prstGeom prst="rect">
            <a:avLst/>
          </a:prstGeom>
          <a:noFill/>
          <a:ln w="22225">
            <a:solidFill>
              <a:srgbClr val="43D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54DAC6-D020-4544-8AE7-24CC221A64E6}"/>
              </a:ext>
            </a:extLst>
          </p:cNvPr>
          <p:cNvSpPr txBox="1"/>
          <p:nvPr/>
        </p:nvSpPr>
        <p:spPr>
          <a:xfrm>
            <a:off x="3680347" y="6207826"/>
            <a:ext cx="1167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DONE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638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1842514"/>
          </a:xfrm>
        </p:spPr>
        <p:txBody>
          <a:bodyPr>
            <a:normAutofit/>
          </a:bodyPr>
          <a:lstStyle/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PROGRESS ON IP?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21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E0AD6E2-CF02-BE49-94BF-ED8F3D1EA8E7}"/>
              </a:ext>
            </a:extLst>
          </p:cNvPr>
          <p:cNvSpPr txBox="1"/>
          <p:nvPr/>
        </p:nvSpPr>
        <p:spPr>
          <a:xfrm>
            <a:off x="1299411" y="2209967"/>
            <a:ext cx="9962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Danish Patent no. DK180348B1 issued. 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PCT/EP2020/087510 filed on 21 December 2020 (under examination).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Danish Patent application no. PA 2019 01565.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PCT/EP2020/087539 filed on 21 December 2020  (under examination).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Worldwide protection</a:t>
            </a:r>
          </a:p>
        </p:txBody>
      </p:sp>
    </p:spTree>
    <p:extLst>
      <p:ext uri="{BB962C8B-B14F-4D97-AF65-F5344CB8AC3E}">
        <p14:creationId xmlns:p14="http://schemas.microsoft.com/office/powerpoint/2010/main" val="11674152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3" y="2416629"/>
            <a:ext cx="5219992" cy="2024742"/>
          </a:xfrm>
        </p:spPr>
        <p:txBody>
          <a:bodyPr>
            <a:noAutofit/>
          </a:bodyPr>
          <a:lstStyle/>
          <a:p>
            <a:pPr algn="r"/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</a:t>
            </a:r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IS QLIFE INVIOLVED IN COVID LABORATORY TESTING?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22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645025"/>
            <a:ext cx="532502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Not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focused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on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laboratory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testing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anymore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>
              <a:buClr>
                <a:srgbClr val="43DBBE"/>
              </a:buClr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Laboratory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testing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has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helped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build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an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agile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company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Transition to Egoo.health</a:t>
            </a:r>
          </a:p>
        </p:txBody>
      </p:sp>
    </p:spTree>
    <p:extLst>
      <p:ext uri="{BB962C8B-B14F-4D97-AF65-F5344CB8AC3E}">
        <p14:creationId xmlns:p14="http://schemas.microsoft.com/office/powerpoint/2010/main" val="41138369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DA5540-2476-084C-BF90-7057C284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23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4823703-1AAD-4565-ACB2-788FD61CE178}"/>
              </a:ext>
            </a:extLst>
          </p:cNvPr>
          <p:cNvSpPr txBox="1">
            <a:spLocks/>
          </p:cNvSpPr>
          <p:nvPr/>
        </p:nvSpPr>
        <p:spPr>
          <a:xfrm>
            <a:off x="838198" y="379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REVENUE TRANSITION </a:t>
            </a:r>
            <a:endParaRPr lang="sv-SE" sz="48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F5874A7-7593-4F6F-B24A-3D62CDD55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50921"/>
              </p:ext>
            </p:extLst>
          </p:nvPr>
        </p:nvGraphicFramePr>
        <p:xfrm>
          <a:off x="2605329" y="2352206"/>
          <a:ext cx="6981337" cy="870987"/>
        </p:xfrm>
        <a:graphic>
          <a:graphicData uri="http://schemas.openxmlformats.org/drawingml/2006/table">
            <a:tbl>
              <a:tblPr/>
              <a:tblGrid>
                <a:gridCol w="2966085">
                  <a:extLst>
                    <a:ext uri="{9D8B030D-6E8A-4147-A177-3AD203B41FA5}">
                      <a16:colId xmlns:a16="http://schemas.microsoft.com/office/drawing/2014/main" val="773729149"/>
                    </a:ext>
                  </a:extLst>
                </a:gridCol>
                <a:gridCol w="1003813">
                  <a:extLst>
                    <a:ext uri="{9D8B030D-6E8A-4147-A177-3AD203B41FA5}">
                      <a16:colId xmlns:a16="http://schemas.microsoft.com/office/drawing/2014/main" val="648636164"/>
                    </a:ext>
                  </a:extLst>
                </a:gridCol>
                <a:gridCol w="1003813">
                  <a:extLst>
                    <a:ext uri="{9D8B030D-6E8A-4147-A177-3AD203B41FA5}">
                      <a16:colId xmlns:a16="http://schemas.microsoft.com/office/drawing/2014/main" val="1492624036"/>
                    </a:ext>
                  </a:extLst>
                </a:gridCol>
                <a:gridCol w="1003813">
                  <a:extLst>
                    <a:ext uri="{9D8B030D-6E8A-4147-A177-3AD203B41FA5}">
                      <a16:colId xmlns:a16="http://schemas.microsoft.com/office/drawing/2014/main" val="3644298282"/>
                    </a:ext>
                  </a:extLst>
                </a:gridCol>
                <a:gridCol w="1003813">
                  <a:extLst>
                    <a:ext uri="{9D8B030D-6E8A-4147-A177-3AD203B41FA5}">
                      <a16:colId xmlns:a16="http://schemas.microsoft.com/office/drawing/2014/main" val="2119560009"/>
                    </a:ext>
                  </a:extLst>
                </a:gridCol>
              </a:tblGrid>
              <a:tr h="2911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a-DK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Revenue</a:t>
                      </a:r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kSEK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6989"/>
                  </a:ext>
                </a:extLst>
              </a:tr>
              <a:tr h="29117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44281"/>
                  </a:ext>
                </a:extLst>
              </a:tr>
              <a:tr h="288641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Revenue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11.176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10.482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545393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F32C990D-70EB-4E88-B32D-FFF61C5C9A30}"/>
              </a:ext>
            </a:extLst>
          </p:cNvPr>
          <p:cNvSpPr txBox="1"/>
          <p:nvPr/>
        </p:nvSpPr>
        <p:spPr>
          <a:xfrm>
            <a:off x="1445985" y="3634807"/>
            <a:ext cx="5500086" cy="130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Dip in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revenue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due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transition</a:t>
            </a:r>
          </a:p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Q1 – Q2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Laboratory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sales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Q3 Egoo.health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platform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sales</a:t>
            </a:r>
            <a:endParaRPr lang="en-US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spcBef>
                <a:spcPts val="600"/>
              </a:spcBef>
              <a:buClr>
                <a:srgbClr val="43DBBE"/>
              </a:buClr>
              <a:buFont typeface="Systemtypsnitt normalt"/>
              <a:buChar char="&gt;"/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Q4 Strong – and only - focus on platform sales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362410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3" y="2416629"/>
            <a:ext cx="5219992" cy="2024742"/>
          </a:xfrm>
        </p:spPr>
        <p:txBody>
          <a:bodyPr>
            <a:noAutofit/>
          </a:bodyPr>
          <a:lstStyle/>
          <a:p>
            <a:pPr algn="r"/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 QLIFE </a:t>
            </a:r>
            <a:b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</a:br>
            <a:r>
              <a:rPr lang="sv-SE" sz="4800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SUMMARY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61C556-CCB1-524F-AC08-D4CC4F63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24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E9A3-71FA-7D40-9A31-17CFEA8FA0F6}"/>
              </a:ext>
            </a:extLst>
          </p:cNvPr>
          <p:cNvSpPr txBox="1"/>
          <p:nvPr/>
        </p:nvSpPr>
        <p:spPr>
          <a:xfrm>
            <a:off x="6411176" y="2521914"/>
            <a:ext cx="552936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IVDD to IVDR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shift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has taken focus and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resources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Foundation for the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future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establised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Transition from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laboratory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Egoo.health DONE</a:t>
            </a: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  <a:p>
            <a:pPr marL="171450" indent="-171450">
              <a:buClr>
                <a:srgbClr val="43DBBE"/>
              </a:buClr>
              <a:buFont typeface="Systemtypsnitt normalt"/>
              <a:buChar char="&gt;"/>
            </a:pP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Company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well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positioned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to be FIRST MOVER</a:t>
            </a:r>
          </a:p>
        </p:txBody>
      </p:sp>
    </p:spTree>
    <p:extLst>
      <p:ext uri="{BB962C8B-B14F-4D97-AF65-F5344CB8AC3E}">
        <p14:creationId xmlns:p14="http://schemas.microsoft.com/office/powerpoint/2010/main" val="402487285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goo_med_hÃ¦nder_8155_ikke_centreret_.jp">
            <a:extLst>
              <a:ext uri="{FF2B5EF4-FFF2-40B4-BE49-F238E27FC236}">
                <a16:creationId xmlns:a16="http://schemas.microsoft.com/office/drawing/2014/main" id="{ED6BA003-CFCC-B944-9800-175E22CFF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FAFF7-8DCF-D940-A59F-D6EF09D39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6888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EF83F5-2D39-5045-83D8-C244D67D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33500" y="-1333500"/>
            <a:ext cx="6858000" cy="9525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2F22E7A-5CDD-0A43-8AB7-25AA963E29E0}"/>
              </a:ext>
            </a:extLst>
          </p:cNvPr>
          <p:cNvSpPr txBox="1"/>
          <p:nvPr/>
        </p:nvSpPr>
        <p:spPr>
          <a:xfrm>
            <a:off x="783044" y="3049409"/>
            <a:ext cx="6253918" cy="7591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THANK YOU!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36575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83CABE7D-F790-734C-A878-EF369F4C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77630" y="1644589"/>
            <a:ext cx="4141434" cy="41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>
            <a:extLst>
              <a:ext uri="{FF2B5EF4-FFF2-40B4-BE49-F238E27FC236}">
                <a16:creationId xmlns:a16="http://schemas.microsoft.com/office/drawing/2014/main" id="{52E05132-D244-7D44-9C96-CB22357668D2}"/>
              </a:ext>
            </a:extLst>
          </p:cNvPr>
          <p:cNvCxnSpPr/>
          <p:nvPr/>
        </p:nvCxnSpPr>
        <p:spPr>
          <a:xfrm flipV="1">
            <a:off x="6166331" y="1833341"/>
            <a:ext cx="0" cy="35244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2EC2EE83-49C6-2942-A8FD-D0F572F93584}"/>
              </a:ext>
            </a:extLst>
          </p:cNvPr>
          <p:cNvSpPr txBox="1"/>
          <p:nvPr/>
        </p:nvSpPr>
        <p:spPr>
          <a:xfrm>
            <a:off x="5877630" y="1571731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3F3F3F"/>
                </a:solidFill>
                <a:latin typeface="Avenir Next LT Pro Light" panose="020B0304020202020204" pitchFamily="34" charset="77"/>
              </a:rPr>
              <a:t>11 cm</a:t>
            </a:r>
            <a:endParaRPr lang="sv-SE" sz="2000" dirty="0">
              <a:solidFill>
                <a:srgbClr val="3F3F3F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5F71D8-54FD-A246-9145-18D97A61C4DD}"/>
              </a:ext>
            </a:extLst>
          </p:cNvPr>
          <p:cNvSpPr txBox="1">
            <a:spLocks/>
          </p:cNvSpPr>
          <p:nvPr/>
        </p:nvSpPr>
        <p:spPr>
          <a:xfrm>
            <a:off x="1308848" y="2405336"/>
            <a:ext cx="4424432" cy="2380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SAY HELLO </a:t>
            </a:r>
            <a:b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</a:br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TO EGOO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22AB5D4-6B53-814C-9829-4C0570DA73BB}"/>
              </a:ext>
            </a:extLst>
          </p:cNvPr>
          <p:cNvSpPr txBox="1"/>
          <p:nvPr/>
        </p:nvSpPr>
        <p:spPr>
          <a:xfrm>
            <a:off x="2359000" y="3881864"/>
            <a:ext cx="33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A mobile test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unit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with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disposable</a:t>
            </a:r>
            <a:b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</a:b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capsules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and smart software for</a:t>
            </a:r>
            <a:b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</a:b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personalised</a:t>
            </a:r>
            <a:r>
              <a:rPr lang="sv-SE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 </a:t>
            </a:r>
            <a:r>
              <a:rPr lang="sv-SE" sz="1600" dirty="0" err="1">
                <a:solidFill>
                  <a:srgbClr val="3F3F3F"/>
                </a:solidFill>
                <a:latin typeface="Avenir Next LT Pro" panose="020B0504020202020204" pitchFamily="34" charset="77"/>
              </a:rPr>
              <a:t>diagnostics</a:t>
            </a:r>
            <a:endParaRPr lang="sv-SE" sz="1600" dirty="0">
              <a:solidFill>
                <a:srgbClr val="3F3F3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F908259-3313-2149-8D94-6A104116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9734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2E38CF1-88A7-B04E-AA34-D64016AA0F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F908259-3313-2149-8D94-6A104116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/>
              <a:t>4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D8014A-6539-1E4E-8C83-9F98001D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105" y="2512787"/>
            <a:ext cx="1061996" cy="1061996"/>
          </a:xfrm>
          <a:prstGeom prst="rect">
            <a:avLst/>
          </a:prstGeom>
        </p:spPr>
      </p:pic>
      <p:grpSp>
        <p:nvGrpSpPr>
          <p:cNvPr id="29" name="Grupp 28">
            <a:extLst>
              <a:ext uri="{FF2B5EF4-FFF2-40B4-BE49-F238E27FC236}">
                <a16:creationId xmlns:a16="http://schemas.microsoft.com/office/drawing/2014/main" id="{587E5ECD-6EA2-4C44-B3CE-95B015657DD4}"/>
              </a:ext>
            </a:extLst>
          </p:cNvPr>
          <p:cNvGrpSpPr/>
          <p:nvPr/>
        </p:nvGrpSpPr>
        <p:grpSpPr>
          <a:xfrm>
            <a:off x="2290565" y="2512787"/>
            <a:ext cx="1061996" cy="1061996"/>
            <a:chOff x="1957916" y="2271562"/>
            <a:chExt cx="707048" cy="707048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EB749420-64E1-FF43-AA7F-1CD45457B611}"/>
                </a:ext>
              </a:extLst>
            </p:cNvPr>
            <p:cNvSpPr/>
            <p:nvPr/>
          </p:nvSpPr>
          <p:spPr>
            <a:xfrm>
              <a:off x="1957916" y="2271562"/>
              <a:ext cx="707048" cy="707048"/>
            </a:xfrm>
            <a:prstGeom prst="ellipse">
              <a:avLst/>
            </a:prstGeom>
            <a:solidFill>
              <a:srgbClr val="42D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591BD90E-C439-8444-92F9-AA2F350FB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451" y="2461143"/>
              <a:ext cx="257978" cy="257978"/>
            </a:xfrm>
            <a:prstGeom prst="rect">
              <a:avLst/>
            </a:prstGeom>
          </p:spPr>
        </p:pic>
      </p:grpSp>
      <p:cxnSp>
        <p:nvCxnSpPr>
          <p:cNvPr id="26" name="Rak 25">
            <a:extLst>
              <a:ext uri="{FF2B5EF4-FFF2-40B4-BE49-F238E27FC236}">
                <a16:creationId xmlns:a16="http://schemas.microsoft.com/office/drawing/2014/main" id="{7E639CAC-57D8-8440-AF38-4728294300C4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238227" y="3816009"/>
            <a:ext cx="7764431" cy="0"/>
          </a:xfrm>
          <a:prstGeom prst="line">
            <a:avLst/>
          </a:prstGeom>
          <a:ln w="12700">
            <a:solidFill>
              <a:srgbClr val="42D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>
            <a:extLst>
              <a:ext uri="{FF2B5EF4-FFF2-40B4-BE49-F238E27FC236}">
                <a16:creationId xmlns:a16="http://schemas.microsoft.com/office/drawing/2014/main" id="{C0E17FFB-99E5-274D-ACDE-7F248CB0E6B1}"/>
              </a:ext>
            </a:extLst>
          </p:cNvPr>
          <p:cNvSpPr/>
          <p:nvPr/>
        </p:nvSpPr>
        <p:spPr>
          <a:xfrm>
            <a:off x="2238227" y="3776135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408CDBD9-5C72-9147-9F9C-E982DFBD73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179" y="2512787"/>
            <a:ext cx="1061996" cy="1061996"/>
          </a:xfrm>
          <a:prstGeom prst="rect">
            <a:avLst/>
          </a:prstGeom>
        </p:spPr>
      </p:pic>
      <p:sp>
        <p:nvSpPr>
          <p:cNvPr id="31" name="Ellips 30">
            <a:extLst>
              <a:ext uri="{FF2B5EF4-FFF2-40B4-BE49-F238E27FC236}">
                <a16:creationId xmlns:a16="http://schemas.microsoft.com/office/drawing/2014/main" id="{C48C8549-D32D-1A4D-9684-399B1972EDBE}"/>
              </a:ext>
            </a:extLst>
          </p:cNvPr>
          <p:cNvSpPr/>
          <p:nvPr/>
        </p:nvSpPr>
        <p:spPr>
          <a:xfrm>
            <a:off x="4810078" y="3776135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BFAE2F1B-2259-3443-9A7A-1BCA34B3EF7F}"/>
              </a:ext>
            </a:extLst>
          </p:cNvPr>
          <p:cNvSpPr/>
          <p:nvPr/>
        </p:nvSpPr>
        <p:spPr>
          <a:xfrm>
            <a:off x="7387068" y="3776135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A74FF3CC-1520-DA41-9520-D3E08AAC4ACE}"/>
              </a:ext>
            </a:extLst>
          </p:cNvPr>
          <p:cNvSpPr/>
          <p:nvPr/>
        </p:nvSpPr>
        <p:spPr>
          <a:xfrm>
            <a:off x="9964059" y="3776135"/>
            <a:ext cx="79748" cy="79748"/>
          </a:xfrm>
          <a:prstGeom prst="ellipse">
            <a:avLst/>
          </a:prstGeom>
          <a:solidFill>
            <a:srgbClr val="42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5BC2C508-FCEC-F246-B677-6F2A6B47A7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787" y="2512787"/>
            <a:ext cx="1061996" cy="1061996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81385F92-14BA-0A4B-91F7-E682DBF4C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565" y="2512787"/>
            <a:ext cx="1061996" cy="1061996"/>
          </a:xfrm>
          <a:prstGeom prst="rect">
            <a:avLst/>
          </a:prstGeom>
        </p:spPr>
      </p:pic>
      <p:sp>
        <p:nvSpPr>
          <p:cNvPr id="40" name="textruta 11">
            <a:extLst>
              <a:ext uri="{FF2B5EF4-FFF2-40B4-BE49-F238E27FC236}">
                <a16:creationId xmlns:a16="http://schemas.microsoft.com/office/drawing/2014/main" id="{C4963F9E-24E1-384D-B866-197895F018C7}"/>
              </a:ext>
            </a:extLst>
          </p:cNvPr>
          <p:cNvSpPr txBox="1"/>
          <p:nvPr/>
        </p:nvSpPr>
        <p:spPr>
          <a:xfrm>
            <a:off x="3669037" y="4102515"/>
            <a:ext cx="2361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Advanced optics measures DNA/RNA/Protein biomarkers</a:t>
            </a:r>
          </a:p>
        </p:txBody>
      </p:sp>
      <p:sp>
        <p:nvSpPr>
          <p:cNvPr id="42" name="textruta 11">
            <a:extLst>
              <a:ext uri="{FF2B5EF4-FFF2-40B4-BE49-F238E27FC236}">
                <a16:creationId xmlns:a16="http://schemas.microsoft.com/office/drawing/2014/main" id="{36FE00AD-0D5B-C642-98A7-AE66FB067FD8}"/>
              </a:ext>
            </a:extLst>
          </p:cNvPr>
          <p:cNvSpPr txBox="1"/>
          <p:nvPr/>
        </p:nvSpPr>
        <p:spPr>
          <a:xfrm>
            <a:off x="6246027" y="4102515"/>
            <a:ext cx="236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Raw data is transferred to the cloud for immediate analysis</a:t>
            </a:r>
          </a:p>
        </p:txBody>
      </p:sp>
      <p:sp>
        <p:nvSpPr>
          <p:cNvPr id="43" name="textruta 11">
            <a:extLst>
              <a:ext uri="{FF2B5EF4-FFF2-40B4-BE49-F238E27FC236}">
                <a16:creationId xmlns:a16="http://schemas.microsoft.com/office/drawing/2014/main" id="{F7447A31-7A39-944C-842B-935EE2AE49DB}"/>
              </a:ext>
            </a:extLst>
          </p:cNvPr>
          <p:cNvSpPr txBox="1"/>
          <p:nvPr/>
        </p:nvSpPr>
        <p:spPr>
          <a:xfrm>
            <a:off x="8941448" y="4102515"/>
            <a:ext cx="2122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The app synchronizes all data and delivers the results</a:t>
            </a:r>
          </a:p>
        </p:txBody>
      </p:sp>
      <p:sp>
        <p:nvSpPr>
          <p:cNvPr id="44" name="textruta 11">
            <a:extLst>
              <a:ext uri="{FF2B5EF4-FFF2-40B4-BE49-F238E27FC236}">
                <a16:creationId xmlns:a16="http://schemas.microsoft.com/office/drawing/2014/main" id="{E260C133-414F-6C43-9052-475C687C81EC}"/>
              </a:ext>
            </a:extLst>
          </p:cNvPr>
          <p:cNvSpPr txBox="1"/>
          <p:nvPr/>
        </p:nvSpPr>
        <p:spPr>
          <a:xfrm>
            <a:off x="1057312" y="4102515"/>
            <a:ext cx="236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43DBBE"/>
              </a:buClr>
            </a:pPr>
            <a:r>
              <a:rPr lang="en-US" sz="1600" dirty="0">
                <a:solidFill>
                  <a:srgbClr val="3F3F3F"/>
                </a:solidFill>
                <a:latin typeface="Avenir Next LT Pro" panose="020B0504020202020204" pitchFamily="34" charset="77"/>
              </a:rPr>
              <a:t>Easy sampling with a mouth swab or a droplet of blood</a:t>
            </a:r>
          </a:p>
        </p:txBody>
      </p:sp>
      <p:sp>
        <p:nvSpPr>
          <p:cNvPr id="48" name="Rubrik 1">
            <a:extLst>
              <a:ext uri="{FF2B5EF4-FFF2-40B4-BE49-F238E27FC236}">
                <a16:creationId xmlns:a16="http://schemas.microsoft.com/office/drawing/2014/main" id="{320D7C6D-D349-824D-8CFD-6A4C2D4BCD49}"/>
              </a:ext>
            </a:extLst>
          </p:cNvPr>
          <p:cNvSpPr txBox="1">
            <a:spLocks/>
          </p:cNvSpPr>
          <p:nvPr/>
        </p:nvSpPr>
        <p:spPr>
          <a:xfrm>
            <a:off x="838200" y="85911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spc="-150" dirty="0">
                <a:solidFill>
                  <a:srgbClr val="43DBBE"/>
                </a:solidFill>
                <a:latin typeface="Avenir Next LT Pro" panose="020B0504020202020204" pitchFamily="34" charset="77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21633432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A7E9BA9-19F3-1445-9BA2-F32D120DB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11291" cy="68580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57E86C-0A2E-864B-80DE-CBF3EAEEA4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7067" y="147067"/>
            <a:ext cx="6858000" cy="656386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DCF5090-203A-DB4B-AF0C-434B1159ABDF}"/>
              </a:ext>
            </a:extLst>
          </p:cNvPr>
          <p:cNvSpPr txBox="1"/>
          <p:nvPr/>
        </p:nvSpPr>
        <p:spPr>
          <a:xfrm>
            <a:off x="783044" y="4307238"/>
            <a:ext cx="6393260" cy="1426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“I HAVE DIABETES TYPE II”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74E2D65-DD4C-F744-810D-5B351E3E14E3}"/>
              </a:ext>
            </a:extLst>
          </p:cNvPr>
          <p:cNvSpPr txBox="1"/>
          <p:nvPr/>
        </p:nvSpPr>
        <p:spPr>
          <a:xfrm>
            <a:off x="783043" y="5644541"/>
            <a:ext cx="5780823" cy="4201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</a:pPr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Kaj, 76</a:t>
            </a:r>
            <a:endParaRPr lang="sv-SE" sz="9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11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A7E9BA9-19F3-1445-9BA2-F32D120DB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11291" cy="68580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57E86C-0A2E-864B-80DE-CBF3EAEE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5111" y="-2555112"/>
            <a:ext cx="6858000" cy="1196822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DCF5090-203A-DB4B-AF0C-434B1159ABDF}"/>
              </a:ext>
            </a:extLst>
          </p:cNvPr>
          <p:cNvSpPr txBox="1"/>
          <p:nvPr/>
        </p:nvSpPr>
        <p:spPr>
          <a:xfrm>
            <a:off x="783044" y="2519259"/>
            <a:ext cx="6393260" cy="1426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“MY MOM SAYS I HAVE PHE”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74E2D65-DD4C-F744-810D-5B351E3E14E3}"/>
              </a:ext>
            </a:extLst>
          </p:cNvPr>
          <p:cNvSpPr txBox="1"/>
          <p:nvPr/>
        </p:nvSpPr>
        <p:spPr>
          <a:xfrm>
            <a:off x="783043" y="3856562"/>
            <a:ext cx="5780823" cy="4201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</a:pPr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Gunnar, 2</a:t>
            </a:r>
            <a:endParaRPr lang="sv-SE" sz="9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8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atten, sport, pool, vattensport&#10;&#10;Automatiskt genererad beskrivning">
            <a:extLst>
              <a:ext uri="{FF2B5EF4-FFF2-40B4-BE49-F238E27FC236}">
                <a16:creationId xmlns:a16="http://schemas.microsoft.com/office/drawing/2014/main" id="{AA7E9BA9-19F3-1445-9BA2-F32D120D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11291" cy="68580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57E86C-0A2E-864B-80DE-CBF3EAEE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5111" y="-2555112"/>
            <a:ext cx="6858000" cy="1196822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DCF5090-203A-DB4B-AF0C-434B1159ABDF}"/>
              </a:ext>
            </a:extLst>
          </p:cNvPr>
          <p:cNvSpPr txBox="1"/>
          <p:nvPr/>
        </p:nvSpPr>
        <p:spPr>
          <a:xfrm>
            <a:off x="783044" y="2519259"/>
            <a:ext cx="6393260" cy="1426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“I WANT TO IMPROVE MY PERFORMANCE”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74E2D65-DD4C-F744-810D-5B351E3E14E3}"/>
              </a:ext>
            </a:extLst>
          </p:cNvPr>
          <p:cNvSpPr txBox="1"/>
          <p:nvPr/>
        </p:nvSpPr>
        <p:spPr>
          <a:xfrm>
            <a:off x="783043" y="3856562"/>
            <a:ext cx="5780823" cy="4201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</a:pPr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Christopher, 27</a:t>
            </a:r>
            <a:endParaRPr lang="sv-SE" sz="9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6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A7E9BA9-19F3-1445-9BA2-F32D120D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11291" cy="68580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57E86C-0A2E-864B-80DE-CBF3EAEE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428" y="-308429"/>
            <a:ext cx="6858000" cy="747485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DCF5090-203A-DB4B-AF0C-434B1159ABDF}"/>
              </a:ext>
            </a:extLst>
          </p:cNvPr>
          <p:cNvSpPr txBox="1"/>
          <p:nvPr/>
        </p:nvSpPr>
        <p:spPr>
          <a:xfrm>
            <a:off x="783044" y="4319030"/>
            <a:ext cx="6393260" cy="1426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18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“I AM </a:t>
            </a:r>
            <a:b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en-US" sz="48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STRESSED OUT”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74E2D65-DD4C-F744-810D-5B351E3E14E3}"/>
              </a:ext>
            </a:extLst>
          </p:cNvPr>
          <p:cNvSpPr txBox="1"/>
          <p:nvPr/>
        </p:nvSpPr>
        <p:spPr>
          <a:xfrm>
            <a:off x="783043" y="5656333"/>
            <a:ext cx="5780823" cy="4201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43DBBE"/>
              </a:buClr>
            </a:pPr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Olivia, 19</a:t>
            </a:r>
            <a:endParaRPr lang="sv-SE" sz="9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2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76E961-A91A-C246-B10E-FD52F68871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A32880-01DA-4A4A-8946-59F8F11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5319"/>
            <a:ext cx="10515600" cy="2447362"/>
          </a:xfrm>
        </p:spPr>
        <p:txBody>
          <a:bodyPr>
            <a:normAutofit/>
          </a:bodyPr>
          <a:lstStyle/>
          <a:p>
            <a:pPr algn="ctr"/>
            <a:r>
              <a:rPr lang="sv-SE" sz="5400" b="1" spc="-150" dirty="0">
                <a:solidFill>
                  <a:schemeClr val="bg1"/>
                </a:solidFill>
                <a:latin typeface="Avenir Next LT Pro" panose="020B0504020202020204" pitchFamily="34" charset="77"/>
              </a:rPr>
              <a:t>IMPORTANT QUESTIONS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8B200A-D587-D44A-A417-5BD9E665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937-DC8A-1944-9D43-A1BC298E15E6}" type="slidenum">
              <a:rPr lang="sv-SE" smtClean="0">
                <a:solidFill>
                  <a:schemeClr val="bg1"/>
                </a:solidFill>
              </a:rPr>
              <a:t>9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4114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140A32"/>
      </a:dk1>
      <a:lt1>
        <a:sysClr val="window" lastClr="FFFFFF"/>
      </a:lt1>
      <a:dk2>
        <a:srgbClr val="3C3C46"/>
      </a:dk2>
      <a:lt2>
        <a:srgbClr val="B4BECD"/>
      </a:lt2>
      <a:accent1>
        <a:srgbClr val="CD9B46"/>
      </a:accent1>
      <a:accent2>
        <a:srgbClr val="D25046"/>
      </a:accent2>
      <a:accent3>
        <a:srgbClr val="28645A"/>
      </a:accent3>
      <a:accent4>
        <a:srgbClr val="5F4169"/>
      </a:accent4>
      <a:accent5>
        <a:srgbClr val="B4BECD"/>
      </a:accent5>
      <a:accent6>
        <a:srgbClr val="2387AA"/>
      </a:accent6>
      <a:hlink>
        <a:srgbClr val="CD9B46"/>
      </a:hlink>
      <a:folHlink>
        <a:srgbClr val="140A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0A32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tIns="90000" bIns="90000" rtlCol="0" anchor="ctr" anchorCtr="0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0" cap="none" spc="0" normalizeH="0" baseline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 charset="0"/>
            <a:ea typeface="Arial" charset="0"/>
            <a:cs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A1121FFE367A40B61A6823B29EEBC4" ma:contentTypeVersion="12" ma:contentTypeDescription="Skapa ett nytt dokument." ma:contentTypeScope="" ma:versionID="434e6687511dac60c241f58c93878b15">
  <xsd:schema xmlns:xsd="http://www.w3.org/2001/XMLSchema" xmlns:xs="http://www.w3.org/2001/XMLSchema" xmlns:p="http://schemas.microsoft.com/office/2006/metadata/properties" xmlns:ns2="fce0b057-8035-4cb5-b514-9c4293774830" xmlns:ns3="34f1e10e-5d64-4161-adc1-d5a09f1ae50b" targetNamespace="http://schemas.microsoft.com/office/2006/metadata/properties" ma:root="true" ma:fieldsID="88c9ba8bbfc483b881f32544c569c97b" ns2:_="" ns3:_="">
    <xsd:import namespace="fce0b057-8035-4cb5-b514-9c4293774830"/>
    <xsd:import namespace="34f1e10e-5d64-4161-adc1-d5a09f1ae5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0b057-8035-4cb5-b514-9c4293774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1e10e-5d64-4161-adc1-d5a09f1ae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ED5534-331C-45E8-9775-6FEFEC1F2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3906C-6438-41FE-B1D6-A3D8CFAEE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0b057-8035-4cb5-b514-9c4293774830"/>
    <ds:schemaRef ds:uri="34f1e10e-5d64-4161-adc1-d5a09f1ae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54B36-DD47-4376-8C90-26B0A87632B1}">
  <ds:schemaRefs>
    <ds:schemaRef ds:uri="http://www.w3.org/XML/1998/namespace"/>
    <ds:schemaRef ds:uri="http://schemas.microsoft.com/office/2006/documentManagement/types"/>
    <ds:schemaRef ds:uri="34f1e10e-5d64-4161-adc1-d5a09f1ae50b"/>
    <ds:schemaRef ds:uri="fce0b057-8035-4cb5-b514-9c429377483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7584</TotalTime>
  <Words>1045</Words>
  <Application>Microsoft Office PowerPoint</Application>
  <PresentationFormat>Widescreen</PresentationFormat>
  <Paragraphs>228</Paragraphs>
  <Slides>25</Slides>
  <Notes>22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Avenir Next LT Pro</vt:lpstr>
      <vt:lpstr>Avenir Next LT Pro Light</vt:lpstr>
      <vt:lpstr>Calibri</vt:lpstr>
      <vt:lpstr>Calibri Light</vt:lpstr>
      <vt:lpstr>Franklin Gothic Medium</vt:lpstr>
      <vt:lpstr>Systemtypsnitt normalt</vt:lpstr>
      <vt:lpstr>Wingdings</vt:lpstr>
      <vt:lpstr>Office-tema</vt:lpstr>
      <vt:lpstr>*FIND template*</vt:lpstr>
      <vt:lpstr>Office Theme</vt:lpstr>
      <vt:lpstr>think-cell Slide</vt:lpstr>
      <vt:lpstr>Kalkylblad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IMPORTANT QUESTIONS </vt:lpstr>
      <vt:lpstr> WHAT HAS QLIFE BEEN FOCUSED ON THE PAST 12 MONTHS?</vt:lpstr>
      <vt:lpstr> WHAT ARE THE DEVELOPMENT STEPS THE NEXT 12 MONTHS?</vt:lpstr>
      <vt:lpstr> WHEN WILL QLIFE HAVE AN APPROVED HOME-USE TEST?</vt:lpstr>
      <vt:lpstr> HOW MANY BIOMARKERS WILL QLIFE LAUNCH OVER THE NEXT 5 YEARS?</vt:lpstr>
      <vt:lpstr> WHAT ABOUT COVID PCR HOME-USE TEST?</vt:lpstr>
      <vt:lpstr>PowerPoint-præsentation</vt:lpstr>
      <vt:lpstr>CAPSULE 3-YEAR PRODUCTION PLAN</vt:lpstr>
      <vt:lpstr>PowerPoint-præsentation</vt:lpstr>
      <vt:lpstr>COOPERATION AIDIAN?</vt:lpstr>
      <vt:lpstr> HOW DO QLIFE SEE THE MARKET FOR HOME-USE BLOOD TESTING DEVELOP?</vt:lpstr>
      <vt:lpstr>PowerPoint-præsentation</vt:lpstr>
      <vt:lpstr>PROGRESS ON IP?</vt:lpstr>
      <vt:lpstr> IS QLIFE INVIOLVED IN COVID LABORATORY TESTING?</vt:lpstr>
      <vt:lpstr>PowerPoint-præsentation</vt:lpstr>
      <vt:lpstr> QLIFE  SUMMARY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Elias Månsson</dc:creator>
  <cp:lastModifiedBy>Thomas Warthoe</cp:lastModifiedBy>
  <cp:revision>151</cp:revision>
  <cp:lastPrinted>2021-05-30T05:53:11Z</cp:lastPrinted>
  <dcterms:created xsi:type="dcterms:W3CDTF">2021-01-13T11:31:09Z</dcterms:created>
  <dcterms:modified xsi:type="dcterms:W3CDTF">2021-11-30T10:09:34Z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0x010100CBA1121FFE367A40B61A6823B29EEBC4</vt:lpwstr>
  </property>
</Properties>
</file>